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  <p:sldMasterId id="2147483698" r:id="rId5"/>
    <p:sldMasterId id="2147483710" r:id="rId6"/>
  </p:sldMasterIdLst>
  <p:notesMasterIdLst>
    <p:notesMasterId r:id="rId36"/>
  </p:notesMasterIdLst>
  <p:handoutMasterIdLst>
    <p:handoutMasterId r:id="rId37"/>
  </p:handoutMasterIdLst>
  <p:sldIdLst>
    <p:sldId id="256" r:id="rId7"/>
    <p:sldId id="306" r:id="rId8"/>
    <p:sldId id="307" r:id="rId9"/>
    <p:sldId id="257" r:id="rId10"/>
    <p:sldId id="258" r:id="rId11"/>
    <p:sldId id="277" r:id="rId12"/>
    <p:sldId id="291" r:id="rId13"/>
    <p:sldId id="280" r:id="rId14"/>
    <p:sldId id="260" r:id="rId15"/>
    <p:sldId id="293" r:id="rId16"/>
    <p:sldId id="296" r:id="rId17"/>
    <p:sldId id="302" r:id="rId18"/>
    <p:sldId id="301" r:id="rId19"/>
    <p:sldId id="294" r:id="rId20"/>
    <p:sldId id="304" r:id="rId21"/>
    <p:sldId id="281" r:id="rId22"/>
    <p:sldId id="271" r:id="rId23"/>
    <p:sldId id="272" r:id="rId24"/>
    <p:sldId id="273" r:id="rId25"/>
    <p:sldId id="274" r:id="rId26"/>
    <p:sldId id="275" r:id="rId27"/>
    <p:sldId id="264" r:id="rId28"/>
    <p:sldId id="284" r:id="rId29"/>
    <p:sldId id="286" r:id="rId30"/>
    <p:sldId id="305" r:id="rId31"/>
    <p:sldId id="290" r:id="rId32"/>
    <p:sldId id="265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6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A1E84-1A9F-429F-8F60-CB25B1685E4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D27825E1-82C3-44F3-B315-5E34A862DB7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Nabi </a:t>
          </a:r>
          <a:r>
            <a:rPr lang="en-US" sz="2400" dirty="0" err="1" smtClean="0">
              <a:solidFill>
                <a:schemeClr val="tx1"/>
              </a:solidFill>
            </a:rPr>
            <a:t>adam</a:t>
          </a:r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dirty="0" err="1" smtClean="0">
              <a:solidFill>
                <a:schemeClr val="tx1"/>
              </a:solidFill>
            </a:rPr>
            <a:t>a.s</a:t>
          </a:r>
          <a:r>
            <a:rPr lang="en-US" sz="2400" dirty="0" smtClean="0">
              <a:solidFill>
                <a:schemeClr val="tx1"/>
              </a:solidFill>
            </a:rPr>
            <a:t> diciptakan dari tanah liat  (al-</a:t>
          </a:r>
          <a:r>
            <a:rPr lang="en-US" sz="2400" dirty="0" err="1" smtClean="0">
              <a:solidFill>
                <a:schemeClr val="tx1"/>
              </a:solidFill>
            </a:rPr>
            <a:t>Hijr</a:t>
          </a:r>
          <a:r>
            <a:rPr lang="en-US" sz="2400" dirty="0" smtClean="0">
              <a:solidFill>
                <a:schemeClr val="tx1"/>
              </a:solidFill>
            </a:rPr>
            <a:t> ayat 26)</a:t>
          </a:r>
          <a:endParaRPr lang="en-MY" sz="2400" dirty="0">
            <a:solidFill>
              <a:schemeClr val="tx1"/>
            </a:solidFill>
          </a:endParaRPr>
        </a:p>
      </dgm:t>
    </dgm:pt>
    <dgm:pt modelId="{66779B52-0905-49F8-AEDC-46E9DCBE2E35}" type="parTrans" cxnId="{ACC8E1AD-CD27-46C7-BB46-D7C5C23CF500}">
      <dgm:prSet/>
      <dgm:spPr/>
      <dgm:t>
        <a:bodyPr/>
        <a:lstStyle/>
        <a:p>
          <a:endParaRPr lang="en-MY"/>
        </a:p>
      </dgm:t>
    </dgm:pt>
    <dgm:pt modelId="{225854E9-A41A-49D6-89CE-490E8B5D01A5}" type="sibTrans" cxnId="{ACC8E1AD-CD27-46C7-BB46-D7C5C23CF500}">
      <dgm:prSet/>
      <dgm:spPr/>
      <dgm:t>
        <a:bodyPr/>
        <a:lstStyle/>
        <a:p>
          <a:endParaRPr lang="en-MY"/>
        </a:p>
      </dgm:t>
    </dgm:pt>
    <dgm:pt modelId="{2D2041C9-B580-4A54-B9E3-C717BDBD3914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Siti Hawa </a:t>
          </a:r>
          <a:r>
            <a:rPr lang="en-US" sz="2400" dirty="0" err="1" smtClean="0">
              <a:solidFill>
                <a:schemeClr val="tx1"/>
              </a:solidFill>
            </a:rPr>
            <a:t>a.s</a:t>
          </a:r>
          <a:r>
            <a:rPr lang="en-US" sz="2400" dirty="0" smtClean="0">
              <a:solidFill>
                <a:schemeClr val="tx1"/>
              </a:solidFill>
            </a:rPr>
            <a:t> telah diciptakan daripada tulang rusuk Nabi Adam </a:t>
          </a:r>
          <a:r>
            <a:rPr lang="en-US" sz="2400" dirty="0" err="1" smtClean="0">
              <a:solidFill>
                <a:schemeClr val="tx1"/>
              </a:solidFill>
            </a:rPr>
            <a:t>a.s</a:t>
          </a:r>
          <a:r>
            <a:rPr lang="en-US" sz="2400" dirty="0" smtClean="0">
              <a:solidFill>
                <a:schemeClr val="tx1"/>
              </a:solidFill>
            </a:rPr>
            <a:t>  (an-Nisa’ ayat 1)</a:t>
          </a:r>
          <a:endParaRPr lang="en-MY" sz="2400" dirty="0">
            <a:solidFill>
              <a:schemeClr val="tx1"/>
            </a:solidFill>
          </a:endParaRPr>
        </a:p>
      </dgm:t>
    </dgm:pt>
    <dgm:pt modelId="{E4F09FB3-5879-4245-B369-17A0B9C5697F}" type="parTrans" cxnId="{7B3DB65E-E5EA-4B19-8013-307CBADDA163}">
      <dgm:prSet/>
      <dgm:spPr/>
      <dgm:t>
        <a:bodyPr/>
        <a:lstStyle/>
        <a:p>
          <a:endParaRPr lang="en-MY"/>
        </a:p>
      </dgm:t>
    </dgm:pt>
    <dgm:pt modelId="{A7900B0B-589B-4417-85B1-55CEE9BC3407}" type="sibTrans" cxnId="{7B3DB65E-E5EA-4B19-8013-307CBADDA163}">
      <dgm:prSet/>
      <dgm:spPr/>
      <dgm:t>
        <a:bodyPr/>
        <a:lstStyle/>
        <a:p>
          <a:endParaRPr lang="en-MY"/>
        </a:p>
      </dgm:t>
    </dgm:pt>
    <dgm:pt modelId="{F7ADA993-4C7B-49A7-A8C4-103B83A7AF2F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Nabi Isa </a:t>
          </a:r>
          <a:r>
            <a:rPr lang="en-US" sz="2400" dirty="0" err="1" smtClean="0">
              <a:solidFill>
                <a:schemeClr val="tx1"/>
              </a:solidFill>
            </a:rPr>
            <a:t>a.s</a:t>
          </a:r>
          <a:r>
            <a:rPr lang="en-US" sz="2400" dirty="0" smtClean="0">
              <a:solidFill>
                <a:schemeClr val="tx1"/>
              </a:solidFill>
            </a:rPr>
            <a:t> telah diciptakan tanpa bapa (Maryam ayat 34)</a:t>
          </a:r>
          <a:endParaRPr lang="en-MY" sz="2400" dirty="0">
            <a:solidFill>
              <a:schemeClr val="tx1"/>
            </a:solidFill>
          </a:endParaRPr>
        </a:p>
      </dgm:t>
    </dgm:pt>
    <dgm:pt modelId="{0A275575-92F1-423C-8BB1-C6026EC83D87}" type="parTrans" cxnId="{5404B160-AC3D-45FD-A205-DD247C5FF0ED}">
      <dgm:prSet/>
      <dgm:spPr/>
      <dgm:t>
        <a:bodyPr/>
        <a:lstStyle/>
        <a:p>
          <a:endParaRPr lang="en-MY"/>
        </a:p>
      </dgm:t>
    </dgm:pt>
    <dgm:pt modelId="{D7CAC356-1788-4B9B-B822-30DA712FB096}" type="sibTrans" cxnId="{5404B160-AC3D-45FD-A205-DD247C5FF0ED}">
      <dgm:prSet/>
      <dgm:spPr/>
      <dgm:t>
        <a:bodyPr/>
        <a:lstStyle/>
        <a:p>
          <a:endParaRPr lang="en-MY"/>
        </a:p>
      </dgm:t>
    </dgm:pt>
    <dgm:pt modelId="{DC5525D1-316A-4925-BD0B-9CB51DF91617}">
      <dgm:prSet phldrT="[Text]" custT="1"/>
      <dgm:spPr>
        <a:solidFill>
          <a:schemeClr val="accent3">
            <a:lumMod val="25000"/>
            <a:lumOff val="75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Manusia biasa diciptakan melalui proses biasa yang memerlukan cantuman sperma dan ovum dalam uterus manusia (al-</a:t>
          </a:r>
          <a:r>
            <a:rPr lang="en-US" sz="2400" dirty="0" err="1" smtClean="0">
              <a:solidFill>
                <a:schemeClr val="tx1"/>
              </a:solidFill>
            </a:rPr>
            <a:t>Qiyamah</a:t>
          </a:r>
          <a:r>
            <a:rPr lang="en-US" sz="2400" dirty="0" smtClean="0">
              <a:solidFill>
                <a:schemeClr val="tx1"/>
              </a:solidFill>
            </a:rPr>
            <a:t>, ayat 37-40)</a:t>
          </a:r>
          <a:endParaRPr lang="en-MY" sz="2400" dirty="0">
            <a:solidFill>
              <a:schemeClr val="tx1"/>
            </a:solidFill>
          </a:endParaRPr>
        </a:p>
      </dgm:t>
    </dgm:pt>
    <dgm:pt modelId="{2F62F814-E960-4C1B-8A44-EE2556064D01}" type="parTrans" cxnId="{25EBDB61-DF22-424D-B344-4BB3CF7C24B9}">
      <dgm:prSet/>
      <dgm:spPr/>
      <dgm:t>
        <a:bodyPr/>
        <a:lstStyle/>
        <a:p>
          <a:endParaRPr lang="en-MY"/>
        </a:p>
      </dgm:t>
    </dgm:pt>
    <dgm:pt modelId="{A171E1FC-924B-40CA-A165-7E5FD4C39755}" type="sibTrans" cxnId="{25EBDB61-DF22-424D-B344-4BB3CF7C24B9}">
      <dgm:prSet/>
      <dgm:spPr/>
      <dgm:t>
        <a:bodyPr/>
        <a:lstStyle/>
        <a:p>
          <a:endParaRPr lang="en-MY"/>
        </a:p>
      </dgm:t>
    </dgm:pt>
    <dgm:pt modelId="{6E721138-F773-43E3-836C-554D7DA16626}" type="pres">
      <dgm:prSet presAssocID="{8DAA1E84-1A9F-429F-8F60-CB25B1685E4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B8E735A7-384C-4AC6-87F1-A19302A2ABDB}" type="pres">
      <dgm:prSet presAssocID="{D27825E1-82C3-44F3-B315-5E34A862DB71}" presName="parentLin" presStyleCnt="0"/>
      <dgm:spPr/>
    </dgm:pt>
    <dgm:pt modelId="{0E53107D-99D2-4BE9-AC63-FCAC2F766FE5}" type="pres">
      <dgm:prSet presAssocID="{D27825E1-82C3-44F3-B315-5E34A862DB71}" presName="parentLeftMargin" presStyleLbl="node1" presStyleIdx="0" presStyleCnt="4"/>
      <dgm:spPr/>
      <dgm:t>
        <a:bodyPr/>
        <a:lstStyle/>
        <a:p>
          <a:endParaRPr lang="en-MY"/>
        </a:p>
      </dgm:t>
    </dgm:pt>
    <dgm:pt modelId="{00A67BC1-0921-446A-A442-7311AE377CE8}" type="pres">
      <dgm:prSet presAssocID="{D27825E1-82C3-44F3-B315-5E34A862DB71}" presName="parentText" presStyleLbl="node1" presStyleIdx="0" presStyleCnt="4" custScaleX="136646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9CE3A55-5989-4FE7-8F4C-D2D13A25F67E}" type="pres">
      <dgm:prSet presAssocID="{D27825E1-82C3-44F3-B315-5E34A862DB71}" presName="negativeSpace" presStyleCnt="0"/>
      <dgm:spPr/>
    </dgm:pt>
    <dgm:pt modelId="{E0D25717-DFA8-4BB8-B0ED-1E356FF5E2B8}" type="pres">
      <dgm:prSet presAssocID="{D27825E1-82C3-44F3-B315-5E34A862DB71}" presName="childText" presStyleLbl="conFgAcc1" presStyleIdx="0" presStyleCnt="4">
        <dgm:presLayoutVars>
          <dgm:bulletEnabled val="1"/>
        </dgm:presLayoutVars>
      </dgm:prSet>
      <dgm:spPr/>
    </dgm:pt>
    <dgm:pt modelId="{26C9F70C-0D49-43F9-AF39-004123215AAC}" type="pres">
      <dgm:prSet presAssocID="{225854E9-A41A-49D6-89CE-490E8B5D01A5}" presName="spaceBetweenRectangles" presStyleCnt="0"/>
      <dgm:spPr/>
    </dgm:pt>
    <dgm:pt modelId="{BF429941-229D-4180-89BC-2003B1E740E9}" type="pres">
      <dgm:prSet presAssocID="{2D2041C9-B580-4A54-B9E3-C717BDBD3914}" presName="parentLin" presStyleCnt="0"/>
      <dgm:spPr/>
    </dgm:pt>
    <dgm:pt modelId="{EC80821B-319E-4D45-814D-42CCA3480CD9}" type="pres">
      <dgm:prSet presAssocID="{2D2041C9-B580-4A54-B9E3-C717BDBD3914}" presName="parentLeftMargin" presStyleLbl="node1" presStyleIdx="0" presStyleCnt="4"/>
      <dgm:spPr/>
      <dgm:t>
        <a:bodyPr/>
        <a:lstStyle/>
        <a:p>
          <a:endParaRPr lang="en-MY"/>
        </a:p>
      </dgm:t>
    </dgm:pt>
    <dgm:pt modelId="{150FF121-F0E4-49F1-B2D7-52DEBBBB395B}" type="pres">
      <dgm:prSet presAssocID="{2D2041C9-B580-4A54-B9E3-C717BDBD3914}" presName="parentText" presStyleLbl="node1" presStyleIdx="1" presStyleCnt="4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0F580E65-1CC9-42A0-855A-8D9B9AF0A0F3}" type="pres">
      <dgm:prSet presAssocID="{2D2041C9-B580-4A54-B9E3-C717BDBD3914}" presName="negativeSpace" presStyleCnt="0"/>
      <dgm:spPr/>
    </dgm:pt>
    <dgm:pt modelId="{322D1591-3388-4B14-B79C-E972CD3CC21F}" type="pres">
      <dgm:prSet presAssocID="{2D2041C9-B580-4A54-B9E3-C717BDBD3914}" presName="childText" presStyleLbl="conFgAcc1" presStyleIdx="1" presStyleCnt="4">
        <dgm:presLayoutVars>
          <dgm:bulletEnabled val="1"/>
        </dgm:presLayoutVars>
      </dgm:prSet>
      <dgm:spPr/>
    </dgm:pt>
    <dgm:pt modelId="{DA170E50-E46A-4D96-871F-6243910768AF}" type="pres">
      <dgm:prSet presAssocID="{A7900B0B-589B-4417-85B1-55CEE9BC3407}" presName="spaceBetweenRectangles" presStyleCnt="0"/>
      <dgm:spPr/>
    </dgm:pt>
    <dgm:pt modelId="{6321B40F-7098-484E-9C32-A058CB8CFC39}" type="pres">
      <dgm:prSet presAssocID="{F7ADA993-4C7B-49A7-A8C4-103B83A7AF2F}" presName="parentLin" presStyleCnt="0"/>
      <dgm:spPr/>
    </dgm:pt>
    <dgm:pt modelId="{B550266A-ACD4-47CA-BF49-DEE02E4F7189}" type="pres">
      <dgm:prSet presAssocID="{F7ADA993-4C7B-49A7-A8C4-103B83A7AF2F}" presName="parentLeftMargin" presStyleLbl="node1" presStyleIdx="1" presStyleCnt="4"/>
      <dgm:spPr/>
      <dgm:t>
        <a:bodyPr/>
        <a:lstStyle/>
        <a:p>
          <a:endParaRPr lang="en-MY"/>
        </a:p>
      </dgm:t>
    </dgm:pt>
    <dgm:pt modelId="{06839A16-ABF4-456E-9C48-07A049172CED}" type="pres">
      <dgm:prSet presAssocID="{F7ADA993-4C7B-49A7-A8C4-103B83A7AF2F}" presName="parentText" presStyleLbl="node1" presStyleIdx="2" presStyleCnt="4" custScaleX="129520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5A83217-5CD1-4B99-B737-FFF453648BD1}" type="pres">
      <dgm:prSet presAssocID="{F7ADA993-4C7B-49A7-A8C4-103B83A7AF2F}" presName="negativeSpace" presStyleCnt="0"/>
      <dgm:spPr/>
    </dgm:pt>
    <dgm:pt modelId="{C872A6CD-234D-4A7E-A87D-95BEFAE8AA17}" type="pres">
      <dgm:prSet presAssocID="{F7ADA993-4C7B-49A7-A8C4-103B83A7AF2F}" presName="childText" presStyleLbl="conFgAcc1" presStyleIdx="2" presStyleCnt="4">
        <dgm:presLayoutVars>
          <dgm:bulletEnabled val="1"/>
        </dgm:presLayoutVars>
      </dgm:prSet>
      <dgm:spPr/>
    </dgm:pt>
    <dgm:pt modelId="{13520599-E7E4-4E68-836B-5EE4829E0396}" type="pres">
      <dgm:prSet presAssocID="{D7CAC356-1788-4B9B-B822-30DA712FB096}" presName="spaceBetweenRectangles" presStyleCnt="0"/>
      <dgm:spPr/>
    </dgm:pt>
    <dgm:pt modelId="{F07AACF6-7240-4D2A-9488-F86462EA32D0}" type="pres">
      <dgm:prSet presAssocID="{DC5525D1-316A-4925-BD0B-9CB51DF91617}" presName="parentLin" presStyleCnt="0"/>
      <dgm:spPr/>
    </dgm:pt>
    <dgm:pt modelId="{D47ECDCE-7AAC-4DB5-9009-32BB29721B67}" type="pres">
      <dgm:prSet presAssocID="{DC5525D1-316A-4925-BD0B-9CB51DF91617}" presName="parentLeftMargin" presStyleLbl="node1" presStyleIdx="2" presStyleCnt="4"/>
      <dgm:spPr/>
      <dgm:t>
        <a:bodyPr/>
        <a:lstStyle/>
        <a:p>
          <a:endParaRPr lang="en-MY"/>
        </a:p>
      </dgm:t>
    </dgm:pt>
    <dgm:pt modelId="{8E5A7258-DBDC-45DF-A009-3EDE2286C30A}" type="pres">
      <dgm:prSet presAssocID="{DC5525D1-316A-4925-BD0B-9CB51DF91617}" presName="parentText" presStyleLbl="node1" presStyleIdx="3" presStyleCnt="4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6DA9258B-B2FA-4572-8F21-5E476734E31F}" type="pres">
      <dgm:prSet presAssocID="{DC5525D1-316A-4925-BD0B-9CB51DF91617}" presName="negativeSpace" presStyleCnt="0"/>
      <dgm:spPr/>
    </dgm:pt>
    <dgm:pt modelId="{7D3FDB9B-BC8D-4364-9384-669EFDE39D57}" type="pres">
      <dgm:prSet presAssocID="{DC5525D1-316A-4925-BD0B-9CB51DF9161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5EBDB61-DF22-424D-B344-4BB3CF7C24B9}" srcId="{8DAA1E84-1A9F-429F-8F60-CB25B1685E49}" destId="{DC5525D1-316A-4925-BD0B-9CB51DF91617}" srcOrd="3" destOrd="0" parTransId="{2F62F814-E960-4C1B-8A44-EE2556064D01}" sibTransId="{A171E1FC-924B-40CA-A165-7E5FD4C39755}"/>
    <dgm:cxn modelId="{ACC8E1AD-CD27-46C7-BB46-D7C5C23CF500}" srcId="{8DAA1E84-1A9F-429F-8F60-CB25B1685E49}" destId="{D27825E1-82C3-44F3-B315-5E34A862DB71}" srcOrd="0" destOrd="0" parTransId="{66779B52-0905-49F8-AEDC-46E9DCBE2E35}" sibTransId="{225854E9-A41A-49D6-89CE-490E8B5D01A5}"/>
    <dgm:cxn modelId="{6A03A25C-461D-46FB-B1C7-6941A96407C0}" type="presOf" srcId="{8DAA1E84-1A9F-429F-8F60-CB25B1685E49}" destId="{6E721138-F773-43E3-836C-554D7DA16626}" srcOrd="0" destOrd="0" presId="urn:microsoft.com/office/officeart/2005/8/layout/list1"/>
    <dgm:cxn modelId="{1B9E57C8-715B-4486-8DDE-700845EC948C}" type="presOf" srcId="{DC5525D1-316A-4925-BD0B-9CB51DF91617}" destId="{D47ECDCE-7AAC-4DB5-9009-32BB29721B67}" srcOrd="0" destOrd="0" presId="urn:microsoft.com/office/officeart/2005/8/layout/list1"/>
    <dgm:cxn modelId="{277AB4C7-011B-49AC-BEB1-4AEFC4C108EF}" type="presOf" srcId="{F7ADA993-4C7B-49A7-A8C4-103B83A7AF2F}" destId="{06839A16-ABF4-456E-9C48-07A049172CED}" srcOrd="1" destOrd="0" presId="urn:microsoft.com/office/officeart/2005/8/layout/list1"/>
    <dgm:cxn modelId="{4BE41DED-9FD9-41E2-AAD1-4CC24679A4CF}" type="presOf" srcId="{2D2041C9-B580-4A54-B9E3-C717BDBD3914}" destId="{EC80821B-319E-4D45-814D-42CCA3480CD9}" srcOrd="0" destOrd="0" presId="urn:microsoft.com/office/officeart/2005/8/layout/list1"/>
    <dgm:cxn modelId="{7B3DB65E-E5EA-4B19-8013-307CBADDA163}" srcId="{8DAA1E84-1A9F-429F-8F60-CB25B1685E49}" destId="{2D2041C9-B580-4A54-B9E3-C717BDBD3914}" srcOrd="1" destOrd="0" parTransId="{E4F09FB3-5879-4245-B369-17A0B9C5697F}" sibTransId="{A7900B0B-589B-4417-85B1-55CEE9BC3407}"/>
    <dgm:cxn modelId="{16292E7E-C390-49D9-8C36-D0B6FD9407F1}" type="presOf" srcId="{DC5525D1-316A-4925-BD0B-9CB51DF91617}" destId="{8E5A7258-DBDC-45DF-A009-3EDE2286C30A}" srcOrd="1" destOrd="0" presId="urn:microsoft.com/office/officeart/2005/8/layout/list1"/>
    <dgm:cxn modelId="{45D1BF24-67E5-4702-99DA-04227F972DD0}" type="presOf" srcId="{F7ADA993-4C7B-49A7-A8C4-103B83A7AF2F}" destId="{B550266A-ACD4-47CA-BF49-DEE02E4F7189}" srcOrd="0" destOrd="0" presId="urn:microsoft.com/office/officeart/2005/8/layout/list1"/>
    <dgm:cxn modelId="{F46F9E02-C37D-41B5-AF69-3EC8566DE76F}" type="presOf" srcId="{D27825E1-82C3-44F3-B315-5E34A862DB71}" destId="{00A67BC1-0921-446A-A442-7311AE377CE8}" srcOrd="1" destOrd="0" presId="urn:microsoft.com/office/officeart/2005/8/layout/list1"/>
    <dgm:cxn modelId="{FB0E5F40-CA25-48A5-A3CB-B3FCC435CB3C}" type="presOf" srcId="{2D2041C9-B580-4A54-B9E3-C717BDBD3914}" destId="{150FF121-F0E4-49F1-B2D7-52DEBBBB395B}" srcOrd="1" destOrd="0" presId="urn:microsoft.com/office/officeart/2005/8/layout/list1"/>
    <dgm:cxn modelId="{C8763FD1-0D30-46D3-A0A5-DF1C4A9FE78D}" type="presOf" srcId="{D27825E1-82C3-44F3-B315-5E34A862DB71}" destId="{0E53107D-99D2-4BE9-AC63-FCAC2F766FE5}" srcOrd="0" destOrd="0" presId="urn:microsoft.com/office/officeart/2005/8/layout/list1"/>
    <dgm:cxn modelId="{5404B160-AC3D-45FD-A205-DD247C5FF0ED}" srcId="{8DAA1E84-1A9F-429F-8F60-CB25B1685E49}" destId="{F7ADA993-4C7B-49A7-A8C4-103B83A7AF2F}" srcOrd="2" destOrd="0" parTransId="{0A275575-92F1-423C-8BB1-C6026EC83D87}" sibTransId="{D7CAC356-1788-4B9B-B822-30DA712FB096}"/>
    <dgm:cxn modelId="{2BBD36B8-7C92-44F7-8ABD-86F510BF62D6}" type="presParOf" srcId="{6E721138-F773-43E3-836C-554D7DA16626}" destId="{B8E735A7-384C-4AC6-87F1-A19302A2ABDB}" srcOrd="0" destOrd="0" presId="urn:microsoft.com/office/officeart/2005/8/layout/list1"/>
    <dgm:cxn modelId="{201020E4-BE61-4271-B66C-DDDFD0A9BAE4}" type="presParOf" srcId="{B8E735A7-384C-4AC6-87F1-A19302A2ABDB}" destId="{0E53107D-99D2-4BE9-AC63-FCAC2F766FE5}" srcOrd="0" destOrd="0" presId="urn:microsoft.com/office/officeart/2005/8/layout/list1"/>
    <dgm:cxn modelId="{7F0AD989-A381-4E3D-B7A1-853C24F825A3}" type="presParOf" srcId="{B8E735A7-384C-4AC6-87F1-A19302A2ABDB}" destId="{00A67BC1-0921-446A-A442-7311AE377CE8}" srcOrd="1" destOrd="0" presId="urn:microsoft.com/office/officeart/2005/8/layout/list1"/>
    <dgm:cxn modelId="{C0D94349-B3F1-42A7-944D-7863181BDACA}" type="presParOf" srcId="{6E721138-F773-43E3-836C-554D7DA16626}" destId="{89CE3A55-5989-4FE7-8F4C-D2D13A25F67E}" srcOrd="1" destOrd="0" presId="urn:microsoft.com/office/officeart/2005/8/layout/list1"/>
    <dgm:cxn modelId="{011B079F-2FDD-4CFA-A121-7255A6DE0860}" type="presParOf" srcId="{6E721138-F773-43E3-836C-554D7DA16626}" destId="{E0D25717-DFA8-4BB8-B0ED-1E356FF5E2B8}" srcOrd="2" destOrd="0" presId="urn:microsoft.com/office/officeart/2005/8/layout/list1"/>
    <dgm:cxn modelId="{9D7016BA-83D6-4A2F-BA19-54E20C2FDFE3}" type="presParOf" srcId="{6E721138-F773-43E3-836C-554D7DA16626}" destId="{26C9F70C-0D49-43F9-AF39-004123215AAC}" srcOrd="3" destOrd="0" presId="urn:microsoft.com/office/officeart/2005/8/layout/list1"/>
    <dgm:cxn modelId="{BC776140-3769-41A3-8EBB-D9A3A9A476D6}" type="presParOf" srcId="{6E721138-F773-43E3-836C-554D7DA16626}" destId="{BF429941-229D-4180-89BC-2003B1E740E9}" srcOrd="4" destOrd="0" presId="urn:microsoft.com/office/officeart/2005/8/layout/list1"/>
    <dgm:cxn modelId="{427B6141-DA3C-4EB5-A901-2C66B29C3984}" type="presParOf" srcId="{BF429941-229D-4180-89BC-2003B1E740E9}" destId="{EC80821B-319E-4D45-814D-42CCA3480CD9}" srcOrd="0" destOrd="0" presId="urn:microsoft.com/office/officeart/2005/8/layout/list1"/>
    <dgm:cxn modelId="{202F0639-1DD3-4FBE-870D-5121B4BC552C}" type="presParOf" srcId="{BF429941-229D-4180-89BC-2003B1E740E9}" destId="{150FF121-F0E4-49F1-B2D7-52DEBBBB395B}" srcOrd="1" destOrd="0" presId="urn:microsoft.com/office/officeart/2005/8/layout/list1"/>
    <dgm:cxn modelId="{48683CA8-FDB6-4103-B05F-1A99238F9B34}" type="presParOf" srcId="{6E721138-F773-43E3-836C-554D7DA16626}" destId="{0F580E65-1CC9-42A0-855A-8D9B9AF0A0F3}" srcOrd="5" destOrd="0" presId="urn:microsoft.com/office/officeart/2005/8/layout/list1"/>
    <dgm:cxn modelId="{D84EF0CF-0BB2-4F0D-A56F-409EF02BEA46}" type="presParOf" srcId="{6E721138-F773-43E3-836C-554D7DA16626}" destId="{322D1591-3388-4B14-B79C-E972CD3CC21F}" srcOrd="6" destOrd="0" presId="urn:microsoft.com/office/officeart/2005/8/layout/list1"/>
    <dgm:cxn modelId="{BDC5B2D4-8216-4468-BEB8-728BBACFB8BB}" type="presParOf" srcId="{6E721138-F773-43E3-836C-554D7DA16626}" destId="{DA170E50-E46A-4D96-871F-6243910768AF}" srcOrd="7" destOrd="0" presId="urn:microsoft.com/office/officeart/2005/8/layout/list1"/>
    <dgm:cxn modelId="{13FFDC36-DE0F-4144-95DF-8177532286DA}" type="presParOf" srcId="{6E721138-F773-43E3-836C-554D7DA16626}" destId="{6321B40F-7098-484E-9C32-A058CB8CFC39}" srcOrd="8" destOrd="0" presId="urn:microsoft.com/office/officeart/2005/8/layout/list1"/>
    <dgm:cxn modelId="{B2F80533-029E-44BA-A833-EE50961AE89F}" type="presParOf" srcId="{6321B40F-7098-484E-9C32-A058CB8CFC39}" destId="{B550266A-ACD4-47CA-BF49-DEE02E4F7189}" srcOrd="0" destOrd="0" presId="urn:microsoft.com/office/officeart/2005/8/layout/list1"/>
    <dgm:cxn modelId="{7C507BA6-788D-4B02-A55E-4E4107B6C7CA}" type="presParOf" srcId="{6321B40F-7098-484E-9C32-A058CB8CFC39}" destId="{06839A16-ABF4-456E-9C48-07A049172CED}" srcOrd="1" destOrd="0" presId="urn:microsoft.com/office/officeart/2005/8/layout/list1"/>
    <dgm:cxn modelId="{917F9B9C-41B9-4817-B287-27366E030129}" type="presParOf" srcId="{6E721138-F773-43E3-836C-554D7DA16626}" destId="{75A83217-5CD1-4B99-B737-FFF453648BD1}" srcOrd="9" destOrd="0" presId="urn:microsoft.com/office/officeart/2005/8/layout/list1"/>
    <dgm:cxn modelId="{327C4228-6CFA-453E-BE6D-EC9E3C9F209D}" type="presParOf" srcId="{6E721138-F773-43E3-836C-554D7DA16626}" destId="{C872A6CD-234D-4A7E-A87D-95BEFAE8AA17}" srcOrd="10" destOrd="0" presId="urn:microsoft.com/office/officeart/2005/8/layout/list1"/>
    <dgm:cxn modelId="{0215E38C-7D98-483D-B577-42059B29FBFC}" type="presParOf" srcId="{6E721138-F773-43E3-836C-554D7DA16626}" destId="{13520599-E7E4-4E68-836B-5EE4829E0396}" srcOrd="11" destOrd="0" presId="urn:microsoft.com/office/officeart/2005/8/layout/list1"/>
    <dgm:cxn modelId="{343556B6-4E05-4B62-828B-581B531E536F}" type="presParOf" srcId="{6E721138-F773-43E3-836C-554D7DA16626}" destId="{F07AACF6-7240-4D2A-9488-F86462EA32D0}" srcOrd="12" destOrd="0" presId="urn:microsoft.com/office/officeart/2005/8/layout/list1"/>
    <dgm:cxn modelId="{BA82F502-B90C-4719-B0C9-12816612158E}" type="presParOf" srcId="{F07AACF6-7240-4D2A-9488-F86462EA32D0}" destId="{D47ECDCE-7AAC-4DB5-9009-32BB29721B67}" srcOrd="0" destOrd="0" presId="urn:microsoft.com/office/officeart/2005/8/layout/list1"/>
    <dgm:cxn modelId="{98A6C23C-186C-4CB0-8D97-EDA8B16B3768}" type="presParOf" srcId="{F07AACF6-7240-4D2A-9488-F86462EA32D0}" destId="{8E5A7258-DBDC-45DF-A009-3EDE2286C30A}" srcOrd="1" destOrd="0" presId="urn:microsoft.com/office/officeart/2005/8/layout/list1"/>
    <dgm:cxn modelId="{5B5073BB-039E-4B0F-BBCB-C09366FE1489}" type="presParOf" srcId="{6E721138-F773-43E3-836C-554D7DA16626}" destId="{6DA9258B-B2FA-4572-8F21-5E476734E31F}" srcOrd="13" destOrd="0" presId="urn:microsoft.com/office/officeart/2005/8/layout/list1"/>
    <dgm:cxn modelId="{194B6247-1931-45F5-B5CA-E9C13D8AB6CF}" type="presParOf" srcId="{6E721138-F773-43E3-836C-554D7DA16626}" destId="{7D3FDB9B-BC8D-4364-9384-669EFDE39D5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1EE42-32F1-4A91-94C3-A7060C2AD569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DBB17C46-72CD-4444-8189-60463413E0B6}">
      <dgm:prSet phldrT="[Text]"/>
      <dgm:spPr>
        <a:solidFill>
          <a:schemeClr val="accent3">
            <a:lumMod val="25000"/>
            <a:lumOff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Membentuk masyarakat yang berilmu pengetahuan dan berakhlak mulia</a:t>
          </a:r>
          <a:endParaRPr lang="en-MY" dirty="0">
            <a:solidFill>
              <a:schemeClr val="tx1"/>
            </a:solidFill>
          </a:endParaRPr>
        </a:p>
      </dgm:t>
    </dgm:pt>
    <dgm:pt modelId="{F5457F30-2ED8-4C4F-ACE6-442FDB531159}" type="parTrans" cxnId="{31121054-3AB7-4649-B74E-04AA41744514}">
      <dgm:prSet/>
      <dgm:spPr/>
      <dgm:t>
        <a:bodyPr/>
        <a:lstStyle/>
        <a:p>
          <a:endParaRPr lang="en-MY"/>
        </a:p>
      </dgm:t>
    </dgm:pt>
    <dgm:pt modelId="{C129A058-11E3-444E-855C-905485DCD45B}" type="sibTrans" cxnId="{31121054-3AB7-4649-B74E-04AA41744514}">
      <dgm:prSet/>
      <dgm:spPr/>
      <dgm:t>
        <a:bodyPr/>
        <a:lstStyle/>
        <a:p>
          <a:endParaRPr lang="en-MY"/>
        </a:p>
      </dgm:t>
    </dgm:pt>
    <dgm:pt modelId="{7786268F-D75B-4B93-B978-8B3BCD7141A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Membentuk masyarakat yang bertanggungjawab memberi sumbangan kepada masyarakat dan negara</a:t>
          </a:r>
          <a:endParaRPr lang="en-MY" dirty="0">
            <a:solidFill>
              <a:schemeClr val="tx1"/>
            </a:solidFill>
          </a:endParaRPr>
        </a:p>
      </dgm:t>
    </dgm:pt>
    <dgm:pt modelId="{78FEB0B3-445B-4166-B4A3-2F2B2C3B40A6}" type="parTrans" cxnId="{5738C649-D075-4312-B08C-B8D1B9637F6A}">
      <dgm:prSet/>
      <dgm:spPr/>
      <dgm:t>
        <a:bodyPr/>
        <a:lstStyle/>
        <a:p>
          <a:endParaRPr lang="en-MY"/>
        </a:p>
      </dgm:t>
    </dgm:pt>
    <dgm:pt modelId="{FAFB3C06-6E19-4646-823E-E2E95B6C6274}" type="sibTrans" cxnId="{5738C649-D075-4312-B08C-B8D1B9637F6A}">
      <dgm:prSet/>
      <dgm:spPr/>
      <dgm:t>
        <a:bodyPr/>
        <a:lstStyle/>
        <a:p>
          <a:endParaRPr lang="en-MY"/>
        </a:p>
      </dgm:t>
    </dgm:pt>
    <dgm:pt modelId="{1FEC5C8D-1E4E-4058-90DB-678C3A368D6D}" type="pres">
      <dgm:prSet presAssocID="{53E1EE42-32F1-4A91-94C3-A7060C2AD56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D0D5491F-98A3-4571-8A88-4932084702F1}" type="pres">
      <dgm:prSet presAssocID="{DBB17C46-72CD-4444-8189-60463413E0B6}" presName="comp" presStyleCnt="0"/>
      <dgm:spPr/>
    </dgm:pt>
    <dgm:pt modelId="{43AABCEB-1361-4605-ADBF-6B8929D43C65}" type="pres">
      <dgm:prSet presAssocID="{DBB17C46-72CD-4444-8189-60463413E0B6}" presName="box" presStyleLbl="node1" presStyleIdx="0" presStyleCnt="2" custLinFactNeighborX="1558" custLinFactNeighborY="8610"/>
      <dgm:spPr/>
      <dgm:t>
        <a:bodyPr/>
        <a:lstStyle/>
        <a:p>
          <a:endParaRPr lang="en-MY"/>
        </a:p>
      </dgm:t>
    </dgm:pt>
    <dgm:pt modelId="{8C9F61E2-1AE1-4734-BC07-C5D5F4BC7E6D}" type="pres">
      <dgm:prSet presAssocID="{DBB17C46-72CD-4444-8189-60463413E0B6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9618D22-27CC-44F6-A261-0AE2C75CFD57}" type="pres">
      <dgm:prSet presAssocID="{DBB17C46-72CD-4444-8189-60463413E0B6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3F2594-EDB0-438F-AA24-BCAD08CD5EEF}" type="pres">
      <dgm:prSet presAssocID="{C129A058-11E3-444E-855C-905485DCD45B}" presName="spacer" presStyleCnt="0"/>
      <dgm:spPr/>
    </dgm:pt>
    <dgm:pt modelId="{B3864044-3670-4D61-AA14-084C7C7F899F}" type="pres">
      <dgm:prSet presAssocID="{7786268F-D75B-4B93-B978-8B3BCD7141AA}" presName="comp" presStyleCnt="0"/>
      <dgm:spPr/>
    </dgm:pt>
    <dgm:pt modelId="{7E85027B-68E2-4769-8923-65172E8F4853}" type="pres">
      <dgm:prSet presAssocID="{7786268F-D75B-4B93-B978-8B3BCD7141AA}" presName="box" presStyleLbl="node1" presStyleIdx="1" presStyleCnt="2"/>
      <dgm:spPr/>
      <dgm:t>
        <a:bodyPr/>
        <a:lstStyle/>
        <a:p>
          <a:endParaRPr lang="en-MY"/>
        </a:p>
      </dgm:t>
    </dgm:pt>
    <dgm:pt modelId="{580159A6-7E74-401A-945F-B9C445473B7E}" type="pres">
      <dgm:prSet presAssocID="{7786268F-D75B-4B93-B978-8B3BCD7141AA}" presName="img" presStyleLbl="fgImgPlace1" presStyleIdx="1" presStyleCnt="2" custScaleX="108909" custLinFactNeighborX="-9990" custLinFactNeighborY="-102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MY"/>
        </a:p>
      </dgm:t>
    </dgm:pt>
    <dgm:pt modelId="{64CEC539-0BE6-4E08-BDF1-E6FD01E6C41F}" type="pres">
      <dgm:prSet presAssocID="{7786268F-D75B-4B93-B978-8B3BCD7141A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07139ABB-A7E0-4B81-A045-2955544525E0}" type="presOf" srcId="{DBB17C46-72CD-4444-8189-60463413E0B6}" destId="{43AABCEB-1361-4605-ADBF-6B8929D43C65}" srcOrd="0" destOrd="0" presId="urn:microsoft.com/office/officeart/2005/8/layout/vList4"/>
    <dgm:cxn modelId="{D39CCE38-C04A-4BC3-B8C3-DA68E325B236}" type="presOf" srcId="{7786268F-D75B-4B93-B978-8B3BCD7141AA}" destId="{7E85027B-68E2-4769-8923-65172E8F4853}" srcOrd="0" destOrd="0" presId="urn:microsoft.com/office/officeart/2005/8/layout/vList4"/>
    <dgm:cxn modelId="{31121054-3AB7-4649-B74E-04AA41744514}" srcId="{53E1EE42-32F1-4A91-94C3-A7060C2AD569}" destId="{DBB17C46-72CD-4444-8189-60463413E0B6}" srcOrd="0" destOrd="0" parTransId="{F5457F30-2ED8-4C4F-ACE6-442FDB531159}" sibTransId="{C129A058-11E3-444E-855C-905485DCD45B}"/>
    <dgm:cxn modelId="{5738C649-D075-4312-B08C-B8D1B9637F6A}" srcId="{53E1EE42-32F1-4A91-94C3-A7060C2AD569}" destId="{7786268F-D75B-4B93-B978-8B3BCD7141AA}" srcOrd="1" destOrd="0" parTransId="{78FEB0B3-445B-4166-B4A3-2F2B2C3B40A6}" sibTransId="{FAFB3C06-6E19-4646-823E-E2E95B6C6274}"/>
    <dgm:cxn modelId="{DD975DD4-E381-43E9-B9AE-3B74BF564906}" type="presOf" srcId="{7786268F-D75B-4B93-B978-8B3BCD7141AA}" destId="{64CEC539-0BE6-4E08-BDF1-E6FD01E6C41F}" srcOrd="1" destOrd="0" presId="urn:microsoft.com/office/officeart/2005/8/layout/vList4"/>
    <dgm:cxn modelId="{A6728C09-72AB-40E0-A33E-77750D55307C}" type="presOf" srcId="{DBB17C46-72CD-4444-8189-60463413E0B6}" destId="{89618D22-27CC-44F6-A261-0AE2C75CFD57}" srcOrd="1" destOrd="0" presId="urn:microsoft.com/office/officeart/2005/8/layout/vList4"/>
    <dgm:cxn modelId="{DED2F023-33A1-4211-88C5-3F9537519E5B}" type="presOf" srcId="{53E1EE42-32F1-4A91-94C3-A7060C2AD569}" destId="{1FEC5C8D-1E4E-4058-90DB-678C3A368D6D}" srcOrd="0" destOrd="0" presId="urn:microsoft.com/office/officeart/2005/8/layout/vList4"/>
    <dgm:cxn modelId="{AEB708E1-D81B-40AC-9DFA-DE8FD5C76D35}" type="presParOf" srcId="{1FEC5C8D-1E4E-4058-90DB-678C3A368D6D}" destId="{D0D5491F-98A3-4571-8A88-4932084702F1}" srcOrd="0" destOrd="0" presId="urn:microsoft.com/office/officeart/2005/8/layout/vList4"/>
    <dgm:cxn modelId="{4BA152E8-3108-47E3-BBEB-FF1F14D21690}" type="presParOf" srcId="{D0D5491F-98A3-4571-8A88-4932084702F1}" destId="{43AABCEB-1361-4605-ADBF-6B8929D43C65}" srcOrd="0" destOrd="0" presId="urn:microsoft.com/office/officeart/2005/8/layout/vList4"/>
    <dgm:cxn modelId="{ABAFFBF7-D59E-4924-AD64-C4B89392DF48}" type="presParOf" srcId="{D0D5491F-98A3-4571-8A88-4932084702F1}" destId="{8C9F61E2-1AE1-4734-BC07-C5D5F4BC7E6D}" srcOrd="1" destOrd="0" presId="urn:microsoft.com/office/officeart/2005/8/layout/vList4"/>
    <dgm:cxn modelId="{019BC89B-E8E3-4817-8663-91E068C1B172}" type="presParOf" srcId="{D0D5491F-98A3-4571-8A88-4932084702F1}" destId="{89618D22-27CC-44F6-A261-0AE2C75CFD57}" srcOrd="2" destOrd="0" presId="urn:microsoft.com/office/officeart/2005/8/layout/vList4"/>
    <dgm:cxn modelId="{D95AFF02-829B-4DAC-854A-3ACBEDBD4C00}" type="presParOf" srcId="{1FEC5C8D-1E4E-4058-90DB-678C3A368D6D}" destId="{383F2594-EDB0-438F-AA24-BCAD08CD5EEF}" srcOrd="1" destOrd="0" presId="urn:microsoft.com/office/officeart/2005/8/layout/vList4"/>
    <dgm:cxn modelId="{FC2E5203-770E-469C-8B56-BEE88F7D2588}" type="presParOf" srcId="{1FEC5C8D-1E4E-4058-90DB-678C3A368D6D}" destId="{B3864044-3670-4D61-AA14-084C7C7F899F}" srcOrd="2" destOrd="0" presId="urn:microsoft.com/office/officeart/2005/8/layout/vList4"/>
    <dgm:cxn modelId="{3D97A826-5F3A-453C-BEFB-C2E410E9F7DB}" type="presParOf" srcId="{B3864044-3670-4D61-AA14-084C7C7F899F}" destId="{7E85027B-68E2-4769-8923-65172E8F4853}" srcOrd="0" destOrd="0" presId="urn:microsoft.com/office/officeart/2005/8/layout/vList4"/>
    <dgm:cxn modelId="{AF6DAAC4-A909-4536-A4CD-8D912080BB60}" type="presParOf" srcId="{B3864044-3670-4D61-AA14-084C7C7F899F}" destId="{580159A6-7E74-401A-945F-B9C445473B7E}" srcOrd="1" destOrd="0" presId="urn:microsoft.com/office/officeart/2005/8/layout/vList4"/>
    <dgm:cxn modelId="{21B2E1C7-B4C2-4CBA-AFF6-DF50EE4C79AB}" type="presParOf" srcId="{B3864044-3670-4D61-AA14-084C7C7F899F}" destId="{64CEC539-0BE6-4E08-BDF1-E6FD01E6C41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25717-DFA8-4BB8-B0ED-1E356FF5E2B8}">
      <dsp:nvSpPr>
        <dsp:cNvPr id="0" name=""/>
        <dsp:cNvSpPr/>
      </dsp:nvSpPr>
      <dsp:spPr>
        <a:xfrm>
          <a:off x="0" y="453857"/>
          <a:ext cx="117944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67BC1-0921-446A-A442-7311AE377CE8}">
      <dsp:nvSpPr>
        <dsp:cNvPr id="0" name=""/>
        <dsp:cNvSpPr/>
      </dsp:nvSpPr>
      <dsp:spPr>
        <a:xfrm>
          <a:off x="585690" y="55337"/>
          <a:ext cx="11204515" cy="797040"/>
        </a:xfrm>
        <a:prstGeom prst="round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061" tIns="0" rIns="31206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Nabi </a:t>
          </a:r>
          <a:r>
            <a:rPr lang="en-US" sz="2400" kern="1200" dirty="0" err="1" smtClean="0">
              <a:solidFill>
                <a:schemeClr val="tx1"/>
              </a:solidFill>
            </a:rPr>
            <a:t>adam</a:t>
          </a:r>
          <a:r>
            <a:rPr lang="en-US" sz="2400" kern="1200" dirty="0" smtClean="0">
              <a:solidFill>
                <a:schemeClr val="tx1"/>
              </a:solidFill>
            </a:rPr>
            <a:t> </a:t>
          </a:r>
          <a:r>
            <a:rPr lang="en-US" sz="2400" kern="1200" dirty="0" err="1" smtClean="0">
              <a:solidFill>
                <a:schemeClr val="tx1"/>
              </a:solidFill>
            </a:rPr>
            <a:t>a.s</a:t>
          </a:r>
          <a:r>
            <a:rPr lang="en-US" sz="2400" kern="1200" dirty="0" smtClean="0">
              <a:solidFill>
                <a:schemeClr val="tx1"/>
              </a:solidFill>
            </a:rPr>
            <a:t> diciptakan dari tanah liat  (al-</a:t>
          </a:r>
          <a:r>
            <a:rPr lang="en-US" sz="2400" kern="1200" dirty="0" err="1" smtClean="0">
              <a:solidFill>
                <a:schemeClr val="tx1"/>
              </a:solidFill>
            </a:rPr>
            <a:t>Hijr</a:t>
          </a:r>
          <a:r>
            <a:rPr lang="en-US" sz="2400" kern="1200" dirty="0" smtClean="0">
              <a:solidFill>
                <a:schemeClr val="tx1"/>
              </a:solidFill>
            </a:rPr>
            <a:t> ayat 26)</a:t>
          </a:r>
          <a:endParaRPr lang="en-MY" sz="2400" kern="1200" dirty="0">
            <a:solidFill>
              <a:schemeClr val="tx1"/>
            </a:solidFill>
          </a:endParaRPr>
        </a:p>
      </dsp:txBody>
      <dsp:txXfrm>
        <a:off x="624598" y="94245"/>
        <a:ext cx="11126699" cy="719224"/>
      </dsp:txXfrm>
    </dsp:sp>
    <dsp:sp modelId="{322D1591-3388-4B14-B79C-E972CD3CC21F}">
      <dsp:nvSpPr>
        <dsp:cNvPr id="0" name=""/>
        <dsp:cNvSpPr/>
      </dsp:nvSpPr>
      <dsp:spPr>
        <a:xfrm>
          <a:off x="0" y="1678577"/>
          <a:ext cx="117944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FF121-F0E4-49F1-B2D7-52DEBBBB395B}">
      <dsp:nvSpPr>
        <dsp:cNvPr id="0" name=""/>
        <dsp:cNvSpPr/>
      </dsp:nvSpPr>
      <dsp:spPr>
        <a:xfrm>
          <a:off x="561502" y="1280057"/>
          <a:ext cx="11230041" cy="79704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061" tIns="0" rIns="31206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Siti Hawa </a:t>
          </a:r>
          <a:r>
            <a:rPr lang="en-US" sz="2400" kern="1200" dirty="0" err="1" smtClean="0">
              <a:solidFill>
                <a:schemeClr val="tx1"/>
              </a:solidFill>
            </a:rPr>
            <a:t>a.s</a:t>
          </a:r>
          <a:r>
            <a:rPr lang="en-US" sz="2400" kern="1200" dirty="0" smtClean="0">
              <a:solidFill>
                <a:schemeClr val="tx1"/>
              </a:solidFill>
            </a:rPr>
            <a:t> telah diciptakan daripada tulang rusuk Nabi Adam </a:t>
          </a:r>
          <a:r>
            <a:rPr lang="en-US" sz="2400" kern="1200" dirty="0" err="1" smtClean="0">
              <a:solidFill>
                <a:schemeClr val="tx1"/>
              </a:solidFill>
            </a:rPr>
            <a:t>a.s</a:t>
          </a:r>
          <a:r>
            <a:rPr lang="en-US" sz="2400" kern="1200" dirty="0" smtClean="0">
              <a:solidFill>
                <a:schemeClr val="tx1"/>
              </a:solidFill>
            </a:rPr>
            <a:t>  (an-Nisa’ ayat 1)</a:t>
          </a:r>
          <a:endParaRPr lang="en-MY" sz="2400" kern="1200" dirty="0">
            <a:solidFill>
              <a:schemeClr val="tx1"/>
            </a:solidFill>
          </a:endParaRPr>
        </a:p>
      </dsp:txBody>
      <dsp:txXfrm>
        <a:off x="600410" y="1318965"/>
        <a:ext cx="11152225" cy="719224"/>
      </dsp:txXfrm>
    </dsp:sp>
    <dsp:sp modelId="{C872A6CD-234D-4A7E-A87D-95BEFAE8AA17}">
      <dsp:nvSpPr>
        <dsp:cNvPr id="0" name=""/>
        <dsp:cNvSpPr/>
      </dsp:nvSpPr>
      <dsp:spPr>
        <a:xfrm>
          <a:off x="0" y="2903297"/>
          <a:ext cx="117944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39A16-ABF4-456E-9C48-07A049172CED}">
      <dsp:nvSpPr>
        <dsp:cNvPr id="0" name=""/>
        <dsp:cNvSpPr/>
      </dsp:nvSpPr>
      <dsp:spPr>
        <a:xfrm>
          <a:off x="589721" y="2504777"/>
          <a:ext cx="10693306" cy="79704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061" tIns="0" rIns="31206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Nabi Isa </a:t>
          </a:r>
          <a:r>
            <a:rPr lang="en-US" sz="2400" kern="1200" dirty="0" err="1" smtClean="0">
              <a:solidFill>
                <a:schemeClr val="tx1"/>
              </a:solidFill>
            </a:rPr>
            <a:t>a.s</a:t>
          </a:r>
          <a:r>
            <a:rPr lang="en-US" sz="2400" kern="1200" dirty="0" smtClean="0">
              <a:solidFill>
                <a:schemeClr val="tx1"/>
              </a:solidFill>
            </a:rPr>
            <a:t> telah diciptakan tanpa bapa (Maryam ayat 34)</a:t>
          </a:r>
          <a:endParaRPr lang="en-MY" sz="2400" kern="1200" dirty="0">
            <a:solidFill>
              <a:schemeClr val="tx1"/>
            </a:solidFill>
          </a:endParaRPr>
        </a:p>
      </dsp:txBody>
      <dsp:txXfrm>
        <a:off x="628629" y="2543685"/>
        <a:ext cx="10615490" cy="719224"/>
      </dsp:txXfrm>
    </dsp:sp>
    <dsp:sp modelId="{7D3FDB9B-BC8D-4364-9384-669EFDE39D57}">
      <dsp:nvSpPr>
        <dsp:cNvPr id="0" name=""/>
        <dsp:cNvSpPr/>
      </dsp:nvSpPr>
      <dsp:spPr>
        <a:xfrm>
          <a:off x="0" y="4128017"/>
          <a:ext cx="117944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A7258-DBDC-45DF-A009-3EDE2286C30A}">
      <dsp:nvSpPr>
        <dsp:cNvPr id="0" name=""/>
        <dsp:cNvSpPr/>
      </dsp:nvSpPr>
      <dsp:spPr>
        <a:xfrm>
          <a:off x="561502" y="3729497"/>
          <a:ext cx="11230041" cy="797040"/>
        </a:xfrm>
        <a:prstGeom prst="roundRect">
          <a:avLst/>
        </a:prstGeom>
        <a:solidFill>
          <a:schemeClr val="accent3">
            <a:lumMod val="25000"/>
            <a:lumOff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061" tIns="0" rIns="31206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Manusia biasa diciptakan melalui proses biasa yang memerlukan cantuman sperma dan ovum dalam uterus manusia (al-</a:t>
          </a:r>
          <a:r>
            <a:rPr lang="en-US" sz="2400" kern="1200" dirty="0" err="1" smtClean="0">
              <a:solidFill>
                <a:schemeClr val="tx1"/>
              </a:solidFill>
            </a:rPr>
            <a:t>Qiyamah</a:t>
          </a:r>
          <a:r>
            <a:rPr lang="en-US" sz="2400" kern="1200" dirty="0" smtClean="0">
              <a:solidFill>
                <a:schemeClr val="tx1"/>
              </a:solidFill>
            </a:rPr>
            <a:t>, ayat 37-40)</a:t>
          </a:r>
          <a:endParaRPr lang="en-MY" sz="2400" kern="1200" dirty="0">
            <a:solidFill>
              <a:schemeClr val="tx1"/>
            </a:solidFill>
          </a:endParaRPr>
        </a:p>
      </dsp:txBody>
      <dsp:txXfrm>
        <a:off x="600410" y="3768405"/>
        <a:ext cx="11152225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ABCEB-1361-4605-ADBF-6B8929D43C65}">
      <dsp:nvSpPr>
        <dsp:cNvPr id="0" name=""/>
        <dsp:cNvSpPr/>
      </dsp:nvSpPr>
      <dsp:spPr>
        <a:xfrm>
          <a:off x="0" y="146091"/>
          <a:ext cx="5972176" cy="1696767"/>
        </a:xfrm>
        <a:prstGeom prst="roundRect">
          <a:avLst>
            <a:gd name="adj" fmla="val 10000"/>
          </a:avLst>
        </a:prstGeom>
        <a:solidFill>
          <a:schemeClr val="accent3">
            <a:lumMod val="25000"/>
            <a:lumOff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</a:rPr>
            <a:t>Membentuk masyarakat yang berilmu pengetahuan dan berakhlak mulia</a:t>
          </a:r>
          <a:endParaRPr lang="en-MY" sz="2700" kern="1200" dirty="0">
            <a:solidFill>
              <a:schemeClr val="tx1"/>
            </a:solidFill>
          </a:endParaRPr>
        </a:p>
      </dsp:txBody>
      <dsp:txXfrm>
        <a:off x="1364111" y="146091"/>
        <a:ext cx="4608064" cy="1696767"/>
      </dsp:txXfrm>
    </dsp:sp>
    <dsp:sp modelId="{8C9F61E2-1AE1-4734-BC07-C5D5F4BC7E6D}">
      <dsp:nvSpPr>
        <dsp:cNvPr id="0" name=""/>
        <dsp:cNvSpPr/>
      </dsp:nvSpPr>
      <dsp:spPr>
        <a:xfrm>
          <a:off x="169676" y="169676"/>
          <a:ext cx="1194435" cy="13574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5027B-68E2-4769-8923-65172E8F4853}">
      <dsp:nvSpPr>
        <dsp:cNvPr id="0" name=""/>
        <dsp:cNvSpPr/>
      </dsp:nvSpPr>
      <dsp:spPr>
        <a:xfrm>
          <a:off x="0" y="1866444"/>
          <a:ext cx="5972176" cy="1696767"/>
        </a:xfrm>
        <a:prstGeom prst="roundRect">
          <a:avLst>
            <a:gd name="adj" fmla="val 10000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</a:rPr>
            <a:t>Membentuk masyarakat yang bertanggungjawab memberi sumbangan kepada masyarakat dan negara</a:t>
          </a:r>
          <a:endParaRPr lang="en-MY" sz="2700" kern="1200" dirty="0">
            <a:solidFill>
              <a:schemeClr val="tx1"/>
            </a:solidFill>
          </a:endParaRPr>
        </a:p>
      </dsp:txBody>
      <dsp:txXfrm>
        <a:off x="1364111" y="1866444"/>
        <a:ext cx="4608064" cy="1696767"/>
      </dsp:txXfrm>
    </dsp:sp>
    <dsp:sp modelId="{580159A6-7E74-401A-945F-B9C445473B7E}">
      <dsp:nvSpPr>
        <dsp:cNvPr id="0" name=""/>
        <dsp:cNvSpPr/>
      </dsp:nvSpPr>
      <dsp:spPr>
        <a:xfrm>
          <a:off x="0" y="2022261"/>
          <a:ext cx="1300847" cy="135741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3/16/2020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07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14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46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85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59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31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6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s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34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43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05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07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07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2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6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96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9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6" y="2737249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0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74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8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04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31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01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90C226">
                  <a:lumMod val="60000"/>
                  <a:lumOff val="4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4699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76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5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180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483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79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5" y="609603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7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2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3/16/2020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3/16/2020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s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3578AC5-9D2F-4AAB-A49B-E1E943180D64}" type="datetimeFigureOut">
              <a:rPr lang="ms-MY" smtClean="0">
                <a:solidFill>
                  <a:prstClr val="black">
                    <a:tint val="75000"/>
                  </a:prstClr>
                </a:solidFill>
              </a:rPr>
              <a:pPr defTabSz="914400"/>
              <a:t>16/03/2020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90869E3-CACC-4F87-A66D-F6F96961B0E2}" type="slidenum">
              <a:rPr lang="ms-MY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ms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8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s-M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6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>
                <a:solidFill>
                  <a:prstClr val="black">
                    <a:tint val="75000"/>
                  </a:prstClr>
                </a:solidFill>
              </a:rPr>
              <a:pPr/>
              <a:t>3/16/2020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6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5" y="604136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>
                <a:solidFill>
                  <a:srgbClr val="90C226"/>
                </a:solidFill>
              </a:rPr>
              <a:pPr/>
              <a:t>‹#›</a:t>
            </a:fld>
            <a:endParaRPr lang="en-US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go.microsoft.com/fwlink/?linkid=200734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L8hut5-xB4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1939" y="720000"/>
            <a:ext cx="7700962" cy="1608863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ASAL USUL INSAN </a:t>
            </a:r>
            <a:br>
              <a:rPr lang="en-US" sz="4800" dirty="0" smtClean="0"/>
            </a:br>
            <a:r>
              <a:rPr lang="en-US" sz="4800" dirty="0" smtClean="0"/>
              <a:t>(PSIKOLOGI &amp; SOSIOLOGI)</a:t>
            </a:r>
            <a:endParaRPr lang="en-US" sz="4800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=""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4831" y="0"/>
            <a:ext cx="1440000" cy="1440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0472" y="3628173"/>
            <a:ext cx="8637072" cy="977621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/>
              <a:t>KULIAH </a:t>
            </a:r>
            <a:r>
              <a:rPr lang="en-US" sz="4800" dirty="0" smtClean="0"/>
              <a:t>5</a:t>
            </a:r>
            <a:endParaRPr lang="en-US" sz="4800" dirty="0"/>
          </a:p>
        </p:txBody>
      </p:sp>
      <p:sp>
        <p:nvSpPr>
          <p:cNvPr id="4" name="AutoShape 2" descr="Hasil gambar untuk INS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6" name="AutoShape 4" descr="Hasil gambar untuk INS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pic>
        <p:nvPicPr>
          <p:cNvPr id="3078" name="Picture 6" descr="Hasil gambar untuk INS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3790122" cy="618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333031"/>
            <a:ext cx="12023970" cy="1049235"/>
          </a:xfrm>
        </p:spPr>
        <p:txBody>
          <a:bodyPr/>
          <a:lstStyle/>
          <a:p>
            <a:pPr algn="ctr"/>
            <a:r>
              <a:rPr lang="en-MY" dirty="0"/>
              <a:t>Potensi-potensi insan dalam Falsafah pendidikan </a:t>
            </a:r>
            <a:r>
              <a:rPr lang="en-MY" dirty="0" smtClean="0"/>
              <a:t>  kebangsaan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469" y="771500"/>
            <a:ext cx="4744854" cy="61328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3834" y="2410470"/>
            <a:ext cx="212883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INTELEK</a:t>
            </a:r>
          </a:p>
          <a:p>
            <a:r>
              <a:rPr lang="en-US" sz="3600" dirty="0" smtClean="0"/>
              <a:t>ROHANI</a:t>
            </a:r>
          </a:p>
          <a:p>
            <a:r>
              <a:rPr lang="en-US" sz="3600" dirty="0" smtClean="0"/>
              <a:t>EMOSI</a:t>
            </a:r>
          </a:p>
          <a:p>
            <a:r>
              <a:rPr lang="en-US" sz="3600" dirty="0" smtClean="0"/>
              <a:t>JASMANI</a:t>
            </a:r>
            <a:endParaRPr lang="en-MY" sz="3600" dirty="0"/>
          </a:p>
        </p:txBody>
      </p:sp>
      <p:sp>
        <p:nvSpPr>
          <p:cNvPr id="7" name="Left-Right Arrow 6"/>
          <p:cNvSpPr/>
          <p:nvPr/>
        </p:nvSpPr>
        <p:spPr>
          <a:xfrm>
            <a:off x="4785276" y="3314601"/>
            <a:ext cx="738919" cy="500062"/>
          </a:xfrm>
          <a:prstGeom prst="left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utoShape 2" descr="Hasil gambar untuk lingkungan masyarakat anima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9220" name="Picture 4" descr="Hasil gambar untuk lingkungan masyarakat anima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80" y="1285725"/>
            <a:ext cx="3485112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-Right Arrow 8"/>
          <p:cNvSpPr/>
          <p:nvPr/>
        </p:nvSpPr>
        <p:spPr>
          <a:xfrm>
            <a:off x="7702672" y="3325292"/>
            <a:ext cx="738708" cy="478680"/>
          </a:xfrm>
          <a:prstGeom prst="left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/>
          <p:cNvSpPr txBox="1"/>
          <p:nvPr/>
        </p:nvSpPr>
        <p:spPr>
          <a:xfrm>
            <a:off x="9169005" y="5000476"/>
            <a:ext cx="248959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Insan sejahtera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44393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15926"/>
              </p:ext>
            </p:extLst>
          </p:nvPr>
        </p:nvGraphicFramePr>
        <p:xfrm>
          <a:off x="300037" y="571500"/>
          <a:ext cx="11658600" cy="5577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64452"/>
                <a:gridCol w="9694148"/>
              </a:tblGrid>
              <a:tr h="44150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FPK</a:t>
                      </a:r>
                      <a:endParaRPr lang="en-MY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Penjelasan</a:t>
                      </a:r>
                      <a:endParaRPr lang="en-MY" sz="2400" dirty="0"/>
                    </a:p>
                  </a:txBody>
                  <a:tcPr/>
                </a:tc>
              </a:tr>
              <a:tr h="1147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Intelek </a:t>
                      </a:r>
                      <a:endParaRPr lang="en-MY" sz="2400" dirty="0"/>
                    </a:p>
                  </a:txBody>
                  <a:tcPr>
                    <a:solidFill>
                      <a:schemeClr val="accent3">
                        <a:lumMod val="25000"/>
                        <a:lumOff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Mempunyai kemahiran asas 3 M.</a:t>
                      </a:r>
                    </a:p>
                    <a:p>
                      <a:r>
                        <a:rPr lang="en-US" sz="2400" dirty="0" smtClean="0"/>
                        <a:t>Sering berusaha untuk memperoleh dan mengembangkan ilmu</a:t>
                      </a:r>
                    </a:p>
                    <a:p>
                      <a:r>
                        <a:rPr lang="en-US" sz="2400" dirty="0" smtClean="0"/>
                        <a:t>Mempunyai kemahiran berfikir secara kreatif dan inovatif dan berkongsi ilmu.</a:t>
                      </a:r>
                      <a:endParaRPr lang="en-MY" sz="2400" dirty="0"/>
                    </a:p>
                  </a:txBody>
                  <a:tcPr>
                    <a:solidFill>
                      <a:schemeClr val="accent3">
                        <a:lumMod val="25000"/>
                        <a:lumOff val="75000"/>
                        <a:alpha val="40000"/>
                      </a:schemeClr>
                    </a:solidFill>
                  </a:tcPr>
                </a:tc>
              </a:tr>
              <a:tr h="79471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Rohani</a:t>
                      </a:r>
                      <a:endParaRPr lang="en-MY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Menyedari dan mempercayai Tuhan sebagai</a:t>
                      </a:r>
                      <a:r>
                        <a:rPr lang="en-US" sz="2400" baseline="0" dirty="0" smtClean="0"/>
                        <a:t> Pencipta</a:t>
                      </a:r>
                    </a:p>
                    <a:p>
                      <a:r>
                        <a:rPr lang="en-US" sz="2400" baseline="0" dirty="0" smtClean="0"/>
                        <a:t>Berakhlak mulia dan mengamalkan nilai-nilai murni</a:t>
                      </a:r>
                      <a:endParaRPr lang="en-MY" sz="2400" dirty="0"/>
                    </a:p>
                  </a:txBody>
                  <a:tcPr/>
                </a:tc>
              </a:tr>
              <a:tr h="1147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Emosi</a:t>
                      </a:r>
                      <a:endParaRPr lang="en-MY" sz="2400" dirty="0"/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Matang dan stabil</a:t>
                      </a:r>
                    </a:p>
                    <a:p>
                      <a:r>
                        <a:rPr lang="en-US" sz="2400" dirty="0" smtClean="0"/>
                        <a:t>Memiliki dan memupuk kasih sayang</a:t>
                      </a:r>
                    </a:p>
                    <a:p>
                      <a:r>
                        <a:rPr lang="en-US" sz="2400" dirty="0" smtClean="0"/>
                        <a:t>Memiliki semangat kekitaan dan perpaduan</a:t>
                      </a:r>
                      <a:endParaRPr lang="en-MY" sz="2400" dirty="0"/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</a:tr>
              <a:tr h="18543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Jasmani</a:t>
                      </a:r>
                      <a:endParaRPr lang="en-MY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Kesihatan tubuh badan</a:t>
                      </a:r>
                    </a:p>
                    <a:p>
                      <a:r>
                        <a:rPr lang="en-US" sz="2400" dirty="0" smtClean="0"/>
                        <a:t>Pengembangan</a:t>
                      </a:r>
                      <a:r>
                        <a:rPr lang="en-US" sz="2400" baseline="0" dirty="0" smtClean="0"/>
                        <a:t> bakat dan kemahiran teknikal</a:t>
                      </a:r>
                    </a:p>
                    <a:p>
                      <a:r>
                        <a:rPr lang="en-US" sz="2400" baseline="0" dirty="0" smtClean="0"/>
                        <a:t>Memanfaatkan tenaga fizikal</a:t>
                      </a:r>
                    </a:p>
                    <a:p>
                      <a:r>
                        <a:rPr lang="en-US" sz="2400" baseline="0" dirty="0" smtClean="0"/>
                        <a:t>Mempunyai daya pengeluaran</a:t>
                      </a:r>
                      <a:endParaRPr lang="en-US" sz="2400" dirty="0" smtClean="0"/>
                    </a:p>
                    <a:p>
                      <a:endParaRPr lang="en-MY" sz="2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1475" y="171450"/>
            <a:ext cx="1158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HURAIAN RINGKAS FALSAFAH PENDIDIKAN KEBANGSAAN (FPK)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48728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22921"/>
            <a:ext cx="3170127" cy="2210665"/>
          </a:xfrm>
          <a:prstGeom prst="rect">
            <a:avLst/>
          </a:prstGeom>
        </p:spPr>
      </p:pic>
      <p:pic>
        <p:nvPicPr>
          <p:cNvPr id="5" name="Picture 4" descr="Image result for otak sihat animasi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34" y="3246730"/>
            <a:ext cx="3268091" cy="25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sil gambar untuk manusia dari segi spiritu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56" y="277091"/>
            <a:ext cx="3892319" cy="52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257" y="2156533"/>
            <a:ext cx="3504944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CONTOH DAYA INTELEK</a:t>
            </a:r>
            <a:endParaRPr lang="en-MY" sz="2800" dirty="0"/>
          </a:p>
        </p:txBody>
      </p:sp>
      <p:sp>
        <p:nvSpPr>
          <p:cNvPr id="8" name="AutoShape 6" descr="Hasil gambar untuk lingkungan pekerja anima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2050" name="Picture 2" descr="Hasil gambar untuk intelektu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99038"/>
            <a:ext cx="3834534" cy="25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97071" y="1004283"/>
            <a:ext cx="480691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Membina daya intelek melalui perkongsian ilmu, kreatif dan inovatif.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62331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121" y="317920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ROHANI</a:t>
            </a:r>
            <a:endParaRPr lang="en-MY" dirty="0"/>
          </a:p>
        </p:txBody>
      </p:sp>
      <p:sp>
        <p:nvSpPr>
          <p:cNvPr id="3" name="AutoShape 2" descr="Hasil gambar untuk ibad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5364" name="Picture 4" descr="Hasil gambar untuk ibad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25991"/>
            <a:ext cx="2963109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asil gambar untuk ibad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5" t="10204" b="43056"/>
          <a:stretch/>
        </p:blipFill>
        <p:spPr bwMode="auto">
          <a:xfrm>
            <a:off x="517941" y="4014192"/>
            <a:ext cx="3430604" cy="16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37732" y="2923035"/>
            <a:ext cx="134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SPIRITUAL</a:t>
            </a:r>
            <a:endParaRPr lang="en-MY" sz="2000" dirty="0"/>
          </a:p>
        </p:txBody>
      </p:sp>
      <p:pic>
        <p:nvPicPr>
          <p:cNvPr id="15368" name="Picture 8" descr="Hasil gambar untuk ibad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8" r="52351"/>
          <a:stretch/>
        </p:blipFill>
        <p:spPr bwMode="auto">
          <a:xfrm>
            <a:off x="8007927" y="415636"/>
            <a:ext cx="3083936" cy="20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68436" y="1717964"/>
            <a:ext cx="370555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CONTOH PEMBENTUKAN ASPEK ROHANI DAN SPIRITUAL</a:t>
            </a:r>
            <a:endParaRPr lang="en-MY" b="1" dirty="0"/>
          </a:p>
        </p:txBody>
      </p:sp>
      <p:pic>
        <p:nvPicPr>
          <p:cNvPr id="15370" name="Picture 10" descr="Hasil gambar untuk ibada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7" t="53095"/>
          <a:stretch/>
        </p:blipFill>
        <p:spPr bwMode="auto">
          <a:xfrm>
            <a:off x="8183602" y="3800199"/>
            <a:ext cx="2908261" cy="19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-Down Arrow 5"/>
          <p:cNvSpPr/>
          <p:nvPr/>
        </p:nvSpPr>
        <p:spPr>
          <a:xfrm>
            <a:off x="9086850" y="2713554"/>
            <a:ext cx="414338" cy="834985"/>
          </a:xfrm>
          <a:prstGeom prst="upDown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Up-Down Arrow 6"/>
          <p:cNvSpPr/>
          <p:nvPr/>
        </p:nvSpPr>
        <p:spPr>
          <a:xfrm>
            <a:off x="2586038" y="3068599"/>
            <a:ext cx="414337" cy="731600"/>
          </a:xfrm>
          <a:prstGeom prst="upDown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432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asil gambar untuk lingkungan pekerja anima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3" name="AutoShape 4" descr="Hasil gambar untuk lingkungan pekerja animas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6" name="TextBox 5"/>
          <p:cNvSpPr txBox="1"/>
          <p:nvPr/>
        </p:nvSpPr>
        <p:spPr>
          <a:xfrm>
            <a:off x="3834318" y="3284260"/>
            <a:ext cx="354330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CONTOH EMOSI</a:t>
            </a:r>
            <a:endParaRPr lang="en-MY" sz="3200" dirty="0"/>
          </a:p>
        </p:txBody>
      </p:sp>
      <p:sp>
        <p:nvSpPr>
          <p:cNvPr id="7" name="AutoShape 8" descr="Hasil gambar untuk emosi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1274" name="Picture 10" descr="Hasil gambar untuk emo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09950"/>
            <a:ext cx="3976688" cy="263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asil gambar untuk emos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7349" b="12424"/>
          <a:stretch/>
        </p:blipFill>
        <p:spPr bwMode="auto">
          <a:xfrm>
            <a:off x="171450" y="7937"/>
            <a:ext cx="5543550" cy="31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sil gambar untuk emo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47" y="3125942"/>
            <a:ext cx="4601504" cy="28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sil gambar untuk emos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-420965"/>
            <a:ext cx="55530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sil gambar untuk emos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08" y="3963965"/>
            <a:ext cx="2190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9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asil gambar untuk sena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99" y="165586"/>
            <a:ext cx="3453658" cy="28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asil gambar untuk sena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62" y="3481387"/>
            <a:ext cx="3810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gambar animasi suka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0"/>
            <a:ext cx="3057525" cy="28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9843" y="2741671"/>
            <a:ext cx="350973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CONTOH KECERGASAN JASMANI</a:t>
            </a:r>
            <a:endParaRPr lang="en-MY" sz="2400" dirty="0"/>
          </a:p>
        </p:txBody>
      </p:sp>
      <p:pic>
        <p:nvPicPr>
          <p:cNvPr id="17410" name="Picture 2" descr="Hasil gambar untuk senam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4" y="3157170"/>
            <a:ext cx="3287713" cy="299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0327" y="4904509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Bersukan</a:t>
            </a:r>
            <a:endParaRPr lang="en-MY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914400"/>
            <a:ext cx="137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Bersenam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5340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8162" y="198194"/>
            <a:ext cx="9603275" cy="104923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MY" dirty="0" smtClean="0"/>
              <a:t>Falsafah pendidikan kebangsaan membentuk Potensi-potensi insan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r="17259" b="8570"/>
          <a:stretch/>
        </p:blipFill>
        <p:spPr>
          <a:xfrm>
            <a:off x="4205287" y="1329136"/>
            <a:ext cx="4029076" cy="4259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4325" y="1853754"/>
            <a:ext cx="40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Gabungan </a:t>
            </a:r>
            <a:r>
              <a:rPr lang="en-US" sz="2400" dirty="0" smtClean="0">
                <a:solidFill>
                  <a:srgbClr val="C00000"/>
                </a:solidFill>
              </a:rPr>
              <a:t>Rohani, Jasmani, Intelek </a:t>
            </a:r>
            <a:r>
              <a:rPr lang="en-US" sz="2400" dirty="0" smtClean="0"/>
              <a:t>dan</a:t>
            </a:r>
            <a:r>
              <a:rPr lang="en-US" sz="2400" dirty="0" smtClean="0">
                <a:solidFill>
                  <a:srgbClr val="C00000"/>
                </a:solidFill>
              </a:rPr>
              <a:t> Emosi </a:t>
            </a:r>
            <a:r>
              <a:rPr lang="en-US" sz="2400" dirty="0" smtClean="0"/>
              <a:t>dapat melahirkan insan yang menyeluruh dan bersepadu serta seimbang dan harmonis</a:t>
            </a:r>
            <a:endParaRPr lang="en-MY" sz="2400" dirty="0"/>
          </a:p>
        </p:txBody>
      </p:sp>
      <p:pic>
        <p:nvPicPr>
          <p:cNvPr id="10242" name="Picture 2" descr="Hasil gambar untuk lingkungan masyarakat anima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38" y="1466850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Hasil gambar untuk lingkungan masyarakat anima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6" name="AutoShape 6" descr="Hasil gambar untuk lingkungan masyarakat animas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pic>
        <p:nvPicPr>
          <p:cNvPr id="10248" name="Picture 8" descr="Hasil gambar untuk lingkungan masyarakat anima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3459064"/>
            <a:ext cx="3216275" cy="168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1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7"/>
          <a:stretch/>
        </p:blipFill>
        <p:spPr>
          <a:xfrm>
            <a:off x="6621399" y="1679431"/>
            <a:ext cx="5294376" cy="36783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775" y="128588"/>
            <a:ext cx="11001375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FALSAFAH PENDIDIKAN KEBANGSAAN MEMBENTUK INSAN SEIMBANG DAN HARMONIS</a:t>
            </a:r>
            <a:endParaRPr lang="en-MY" sz="36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90820553"/>
              </p:ext>
            </p:extLst>
          </p:nvPr>
        </p:nvGraphicFramePr>
        <p:xfrm>
          <a:off x="542925" y="1765157"/>
          <a:ext cx="5972176" cy="356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13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83" y="1332166"/>
            <a:ext cx="4179094" cy="34802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174" y="157163"/>
            <a:ext cx="11701463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ASPEK ROHANI DAN JASMANI </a:t>
            </a:r>
            <a:r>
              <a:rPr lang="en-US" sz="3200" dirty="0" smtClean="0"/>
              <a:t>SALING BERPERANAN DALAM MEMBENTUK INSAN SEJAHTERA</a:t>
            </a:r>
            <a:endParaRPr lang="en-MY" sz="3200" dirty="0"/>
          </a:p>
        </p:txBody>
      </p:sp>
      <p:pic>
        <p:nvPicPr>
          <p:cNvPr id="12290" name="Picture 2" descr="Hasil gambar untuk doa ANIMAS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634680"/>
            <a:ext cx="2773363" cy="25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asil gambar untuk lingkungan pekerja anima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6" y="1634680"/>
            <a:ext cx="3267521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4212" y="5212709"/>
            <a:ext cx="1105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Aspek rohani dan jasmani adalah aspek yang menekankan hubungan manusia dengan manusia dan hubungan manusia dengan Pencipta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385918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02" y="1485097"/>
            <a:ext cx="4798002" cy="434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57475" y="220807"/>
            <a:ext cx="7919604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MY" sz="3200" dirty="0" smtClean="0"/>
              <a:t>INSAN SEIMBANG DAN SEJAHTERA</a:t>
            </a:r>
            <a:endParaRPr lang="en-MY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42975" y="1671638"/>
            <a:ext cx="352901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Insan seimbang dan sejahtera terbentuk melalui gabungan pelbagai aspek.</a:t>
            </a:r>
          </a:p>
          <a:p>
            <a:r>
              <a:rPr lang="en-US" sz="2800" dirty="0" smtClean="0"/>
              <a:t>Justeru, setiap individu/pelajar perlu melengkapkan diri untuk menjadi INSAN YANG SEJAHTERA</a:t>
            </a:r>
            <a:endParaRPr lang="en-MY" sz="2800" dirty="0"/>
          </a:p>
        </p:txBody>
      </p:sp>
      <p:sp>
        <p:nvSpPr>
          <p:cNvPr id="4" name="Left-Right Arrow 3"/>
          <p:cNvSpPr/>
          <p:nvPr/>
        </p:nvSpPr>
        <p:spPr>
          <a:xfrm>
            <a:off x="4986338" y="3014663"/>
            <a:ext cx="1000125" cy="757237"/>
          </a:xfrm>
          <a:prstGeom prst="left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8115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8" y="528039"/>
            <a:ext cx="9853763" cy="560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3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/>
          <a:stretch/>
        </p:blipFill>
        <p:spPr>
          <a:xfrm>
            <a:off x="4837402" y="1170889"/>
            <a:ext cx="5614987" cy="4595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930" y="1847417"/>
            <a:ext cx="1972108" cy="2381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6859" y="175780"/>
            <a:ext cx="1044935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3600" dirty="0" smtClean="0"/>
              <a:t>FALSAFAH PENDIDIKAN KEBANGSAAN MEMBENTUK INSAN YANG BERPRESTASI TINGGI</a:t>
            </a:r>
            <a:endParaRPr lang="en-MY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85788" y="1485900"/>
            <a:ext cx="3214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Kesepaduan </a:t>
            </a:r>
            <a:r>
              <a:rPr lang="en-US" sz="3600" dirty="0" smtClean="0">
                <a:solidFill>
                  <a:srgbClr val="C00000"/>
                </a:solidFill>
              </a:rPr>
              <a:t>Intelek, Rohani, Emosi dan Jasmani</a:t>
            </a:r>
            <a:r>
              <a:rPr lang="en-US" sz="3600" dirty="0" smtClean="0"/>
              <a:t> membentuk individu yang berprestasi tinggi</a:t>
            </a:r>
            <a:endParaRPr lang="en-MY" sz="3600" dirty="0"/>
          </a:p>
        </p:txBody>
      </p:sp>
      <p:sp>
        <p:nvSpPr>
          <p:cNvPr id="6" name="Left-Right Arrow 5"/>
          <p:cNvSpPr/>
          <p:nvPr/>
        </p:nvSpPr>
        <p:spPr>
          <a:xfrm>
            <a:off x="3357563" y="3286125"/>
            <a:ext cx="1285875" cy="657225"/>
          </a:xfrm>
          <a:prstGeom prst="left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028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b="6501"/>
          <a:stretch/>
        </p:blipFill>
        <p:spPr>
          <a:xfrm>
            <a:off x="0" y="914124"/>
            <a:ext cx="4274125" cy="3792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93" y="914124"/>
            <a:ext cx="5742710" cy="368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2"/>
          <a:stretch/>
        </p:blipFill>
        <p:spPr>
          <a:xfrm>
            <a:off x="3980621" y="3277594"/>
            <a:ext cx="4876800" cy="2311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936" y="83127"/>
            <a:ext cx="1122218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sz="2400" dirty="0" smtClean="0"/>
              <a:t>KE ARAH MEREALISASIKAN FALAFAH PENDIDIKAN KEBANGSAAN (JASMANI, EMOSI, ROHANI DAN INTELEK)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36073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39541"/>
            <a:ext cx="9603275" cy="1049235"/>
          </a:xfrm>
          <a:solidFill>
            <a:schemeClr val="accent3">
              <a:lumMod val="25000"/>
              <a:lumOff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Faham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insan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sejahtera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dalam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krisis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kemanusiaan</a:t>
            </a:r>
            <a:r>
              <a:rPr lang="en-US" u="sng" dirty="0">
                <a:solidFill>
                  <a:srgbClr val="0070C0"/>
                </a:solidFill>
              </a:rPr>
              <a:t/>
            </a:r>
            <a:br>
              <a:rPr lang="en-US" u="sng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17" y="1962325"/>
            <a:ext cx="4966855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MY" sz="3200" dirty="0" smtClean="0"/>
              <a:t>Insan sejahtera bermaksud </a:t>
            </a:r>
          </a:p>
          <a:p>
            <a:r>
              <a:rPr lang="en-MY" sz="3200" dirty="0" smtClean="0"/>
              <a:t>Insan/manusia yang dapat menyeimbangkan aspek </a:t>
            </a:r>
            <a:r>
              <a:rPr lang="en-MY" sz="3200" b="1" dirty="0" smtClean="0">
                <a:solidFill>
                  <a:srgbClr val="C00000"/>
                </a:solidFill>
              </a:rPr>
              <a:t>J</a:t>
            </a:r>
            <a:r>
              <a:rPr lang="en-MY" sz="3200" dirty="0" smtClean="0">
                <a:solidFill>
                  <a:srgbClr val="C00000"/>
                </a:solidFill>
              </a:rPr>
              <a:t>asmani, </a:t>
            </a:r>
            <a:r>
              <a:rPr lang="en-MY" sz="3200" b="1" dirty="0">
                <a:solidFill>
                  <a:srgbClr val="C00000"/>
                </a:solidFill>
              </a:rPr>
              <a:t>R</a:t>
            </a:r>
            <a:r>
              <a:rPr lang="en-MY" sz="3200" dirty="0" smtClean="0">
                <a:solidFill>
                  <a:srgbClr val="C00000"/>
                </a:solidFill>
              </a:rPr>
              <a:t>ohani, </a:t>
            </a:r>
            <a:r>
              <a:rPr lang="en-MY" sz="3200" b="1" dirty="0">
                <a:solidFill>
                  <a:srgbClr val="C00000"/>
                </a:solidFill>
              </a:rPr>
              <a:t>E</a:t>
            </a:r>
            <a:r>
              <a:rPr lang="en-MY" sz="3200" dirty="0" smtClean="0">
                <a:solidFill>
                  <a:srgbClr val="C00000"/>
                </a:solidFill>
              </a:rPr>
              <a:t>mosi dan </a:t>
            </a:r>
            <a:r>
              <a:rPr lang="en-MY" sz="3200" b="1" dirty="0" smtClean="0">
                <a:solidFill>
                  <a:srgbClr val="C00000"/>
                </a:solidFill>
              </a:rPr>
              <a:t>I</a:t>
            </a:r>
            <a:r>
              <a:rPr lang="en-MY" sz="3200" dirty="0" smtClean="0">
                <a:solidFill>
                  <a:srgbClr val="C00000"/>
                </a:solidFill>
              </a:rPr>
              <a:t>ntelek </a:t>
            </a:r>
            <a:r>
              <a:rPr lang="en-MY" sz="3200" dirty="0" smtClean="0"/>
              <a:t>dalam kehidupan.</a:t>
            </a:r>
          </a:p>
        </p:txBody>
      </p:sp>
      <p:sp>
        <p:nvSpPr>
          <p:cNvPr id="2" name="AutoShape 2" descr="Hasil gambar untuk kebuluran di somal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3" name="AutoShape 4" descr="Hasil gambar untuk kebuluran di somal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pic>
        <p:nvPicPr>
          <p:cNvPr id="2054" name="Picture 6" descr="Hasil gambar untuk kebuluran di som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20" y="1604169"/>
            <a:ext cx="2561121" cy="16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sil gambar untuk keganas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518" y="3206935"/>
            <a:ext cx="2892517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sil gambar untuk keganas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035" y="1715105"/>
            <a:ext cx="2809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774" y="5157757"/>
            <a:ext cx="1174281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Insan sejahtera bertindak proaktif dalam menangani krisis </a:t>
            </a:r>
            <a:r>
              <a:rPr lang="en-US" sz="3200" dirty="0" smtClean="0"/>
              <a:t>kemanusiaan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1" y="233911"/>
            <a:ext cx="4814888" cy="545407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MY" dirty="0" smtClean="0"/>
              <a:t>Krisis kemanusiaan</a:t>
            </a:r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21" y="1610591"/>
            <a:ext cx="2466975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6" y="1610591"/>
            <a:ext cx="2600325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92" y="1610591"/>
            <a:ext cx="2857500" cy="2409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5536" y="4291445"/>
            <a:ext cx="184369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MY" sz="2400" dirty="0" smtClean="0"/>
              <a:t>Peperangan</a:t>
            </a:r>
            <a:endParaRPr lang="en-MY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825645" y="4272157"/>
            <a:ext cx="147514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MY" sz="2400" dirty="0" smtClean="0"/>
              <a:t>Pelarian</a:t>
            </a:r>
            <a:endParaRPr lang="en-MY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249817" y="4332761"/>
            <a:ext cx="173714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MY" sz="2400" dirty="0" smtClean="0"/>
              <a:t>Kebuluran</a:t>
            </a:r>
            <a:endParaRPr lang="en-MY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157788"/>
            <a:ext cx="1135856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Apakah peranan insan/pelajar dalam menangani krisis ini?</a:t>
            </a:r>
            <a:endParaRPr lang="en-MY" sz="3600" dirty="0"/>
          </a:p>
        </p:txBody>
      </p:sp>
      <p:sp>
        <p:nvSpPr>
          <p:cNvPr id="4" name="Action Button: Help 3">
            <a:hlinkClick r:id="" action="ppaction://noaction" highlightClick="1"/>
          </p:cNvPr>
          <p:cNvSpPr/>
          <p:nvPr/>
        </p:nvSpPr>
        <p:spPr>
          <a:xfrm>
            <a:off x="10538012" y="779318"/>
            <a:ext cx="1856285" cy="5000625"/>
          </a:xfrm>
          <a:prstGeom prst="actionButtonHelp">
            <a:avLst/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1206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asil gambar untuk indeks kesejahtera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pic>
        <p:nvPicPr>
          <p:cNvPr id="1028" name="Picture 4" descr="Hasil gambar untuk indeks kesejahtera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6666" r="14450" b="-1"/>
          <a:stretch/>
        </p:blipFill>
        <p:spPr bwMode="auto">
          <a:xfrm>
            <a:off x="3913859" y="631631"/>
            <a:ext cx="4293705" cy="371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599" y="1099930"/>
            <a:ext cx="3687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 smtClean="0">
              <a:solidFill>
                <a:srgbClr val="5A5A5A"/>
              </a:solidFill>
              <a:latin typeface="Nunito"/>
            </a:endParaRPr>
          </a:p>
          <a:p>
            <a:pPr lvl="0"/>
            <a:r>
              <a:rPr lang="en-US" dirty="0" smtClean="0">
                <a:solidFill>
                  <a:srgbClr val="C00000"/>
                </a:solidFill>
                <a:latin typeface="Nunito"/>
              </a:rPr>
              <a:t>Emosi </a:t>
            </a:r>
            <a:r>
              <a:rPr lang="en-US" dirty="0">
                <a:solidFill>
                  <a:srgbClr val="C00000"/>
                </a:solidFill>
                <a:latin typeface="Nunito"/>
              </a:rPr>
              <a:t>Positif</a:t>
            </a:r>
            <a:r>
              <a:rPr lang="en-US" dirty="0">
                <a:solidFill>
                  <a:srgbClr val="5A5A5A"/>
                </a:solidFill>
                <a:latin typeface="Nunito"/>
              </a:rPr>
              <a:t> </a:t>
            </a:r>
            <a:r>
              <a:rPr lang="en-MY" dirty="0" smtClean="0"/>
              <a:t>Penilaian </a:t>
            </a:r>
            <a:r>
              <a:rPr lang="en-MY" dirty="0"/>
              <a:t>terhadap emosi, perasaan dan mood yang positif, elok dan menyenangkan misalnya gembira, ceria, dan senang hati.</a:t>
            </a:r>
            <a:endParaRPr lang="en-US" dirty="0" smtClean="0"/>
          </a:p>
          <a:p>
            <a:endParaRPr lang="en-US" dirty="0"/>
          </a:p>
          <a:p>
            <a:endParaRPr lang="en-MY" dirty="0"/>
          </a:p>
        </p:txBody>
      </p:sp>
      <p:sp>
        <p:nvSpPr>
          <p:cNvPr id="9" name="TextBox 8"/>
          <p:cNvSpPr txBox="1"/>
          <p:nvPr/>
        </p:nvSpPr>
        <p:spPr>
          <a:xfrm>
            <a:off x="307975" y="2865745"/>
            <a:ext cx="351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Emosi Negatif</a:t>
            </a:r>
            <a:endParaRPr lang="en-MY" dirty="0" smtClean="0">
              <a:solidFill>
                <a:srgbClr val="C00000"/>
              </a:solidFill>
            </a:endParaRPr>
          </a:p>
          <a:p>
            <a:r>
              <a:rPr lang="en-MY" dirty="0" smtClean="0"/>
              <a:t>Penilaian </a:t>
            </a:r>
            <a:r>
              <a:rPr lang="en-MY" dirty="0"/>
              <a:t>terhadap emosi, perasaan dan </a:t>
            </a:r>
            <a:r>
              <a:rPr lang="en-MY" dirty="0" smtClean="0"/>
              <a:t>mood </a:t>
            </a:r>
            <a:r>
              <a:rPr lang="en-MY" dirty="0"/>
              <a:t>yang negatif, tidak elok dan tidak menyenangkan misalnya murung, sedih, dan bimbang.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0853" y="3855427"/>
            <a:ext cx="3717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smtClean="0">
                <a:solidFill>
                  <a:srgbClr val="C00000"/>
                </a:solidFill>
              </a:rPr>
              <a:t>Kepuasan Hidup</a:t>
            </a:r>
            <a:r>
              <a:rPr lang="en-MY" dirty="0" smtClean="0"/>
              <a:t> Penilaian </a:t>
            </a:r>
            <a:r>
              <a:rPr lang="en-MY" dirty="0"/>
              <a:t>kognitif seseorang terhadap kualiti kehidupannya secara global (</a:t>
            </a:r>
            <a:r>
              <a:rPr lang="en-MY" i="1" dirty="0"/>
              <a:t>global judgements</a:t>
            </a:r>
            <a:r>
              <a:rPr lang="en-MY" dirty="0"/>
              <a:t>) berdasarkan kriteria atau faktor yang dianggap relevan oleh individu tersebut.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1230" y="870048"/>
            <a:ext cx="3581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>
                <a:solidFill>
                  <a:srgbClr val="C00000"/>
                </a:solidFill>
              </a:rPr>
              <a:t>Kefungsian</a:t>
            </a:r>
            <a:r>
              <a:rPr lang="en-MY" dirty="0">
                <a:solidFill>
                  <a:srgbClr val="C00000"/>
                </a:solidFill>
              </a:rPr>
              <a:t> Psikologi</a:t>
            </a:r>
          </a:p>
          <a:p>
            <a:r>
              <a:rPr lang="en-MY" dirty="0"/>
              <a:t>yang digambarkan melalui penerimaan kendiri, berupaya mengurus tanggungjawab harian, mempunyai perhubungan yang positif, ada peningkatan diri, autonomi kendiri dan memiliki makna dan tujuan hidup.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375" y="80951"/>
            <a:ext cx="11383617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INDEKS KESEJAHTERAAN MASYARAKAT MALAYSIA </a:t>
            </a:r>
            <a:r>
              <a:rPr lang="en-US" sz="2800" dirty="0" smtClean="0"/>
              <a:t>-FEBRUARI </a:t>
            </a:r>
            <a:r>
              <a:rPr lang="en-US" sz="2800" dirty="0"/>
              <a:t>2020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6458" y="3882887"/>
            <a:ext cx="3897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smtClean="0">
                <a:solidFill>
                  <a:srgbClr val="C00000"/>
                </a:solidFill>
              </a:rPr>
              <a:t>Kesejahteraan sosial </a:t>
            </a:r>
            <a:r>
              <a:rPr lang="en-MY" dirty="0" smtClean="0"/>
              <a:t>yang </a:t>
            </a:r>
            <a:r>
              <a:rPr lang="en-MY" dirty="0"/>
              <a:t>digambarkan melalui sumbangan sosial, penglibatan dalam komuniti, positif terhadap perkembangan masyarakat, berpandangan baik terhadap orang lain, dan boleh memahami apa yang berlaku dalam masyarakat.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055" y="4620072"/>
            <a:ext cx="3992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Skor indeks kesejahteraan psikologi </a:t>
            </a:r>
          </a:p>
          <a:p>
            <a:r>
              <a:rPr lang="en-US" sz="2000" dirty="0" smtClean="0"/>
              <a:t>masyarakat Malaysia adalah 7.1 iaitu </a:t>
            </a:r>
          </a:p>
          <a:p>
            <a:r>
              <a:rPr lang="en-US" sz="2000" dirty="0" smtClean="0"/>
              <a:t>tahap sederhana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89369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1988" y="833094"/>
            <a:ext cx="3643313" cy="63851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Kesimpulan</a:t>
            </a:r>
            <a:endParaRPr lang="en-MY" dirty="0"/>
          </a:p>
        </p:txBody>
      </p:sp>
      <p:sp>
        <p:nvSpPr>
          <p:cNvPr id="4" name="TextBox 3"/>
          <p:cNvSpPr txBox="1"/>
          <p:nvPr/>
        </p:nvSpPr>
        <p:spPr>
          <a:xfrm>
            <a:off x="1428750" y="1853754"/>
            <a:ext cx="94688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Falsafah Pendidikan Kebangsaan membentuk insan sejahtera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Insan/individu sejahtera dapat menangi cabaran globalisasi serta krisis kemanusiaan. 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78746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98308" y="1043402"/>
            <a:ext cx="10311814" cy="3127927"/>
          </a:xfrm>
          <a:solidFill>
            <a:srgbClr val="00B0F0"/>
          </a:solidFill>
        </p:spPr>
        <p:txBody>
          <a:bodyPr/>
          <a:lstStyle/>
          <a:p>
            <a:r>
              <a:rPr lang="en-US" dirty="0" smtClean="0"/>
              <a:t>SENARIO DAN KAJIAN KES…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3689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399" y="67664"/>
            <a:ext cx="9603275" cy="628527"/>
          </a:xfrm>
        </p:spPr>
        <p:txBody>
          <a:bodyPr/>
          <a:lstStyle/>
          <a:p>
            <a:pPr algn="ctr"/>
            <a:r>
              <a:rPr lang="en-MY" dirty="0" err="1" smtClean="0"/>
              <a:t>Senario</a:t>
            </a:r>
            <a:r>
              <a:rPr lang="en-MY" dirty="0" smtClean="0"/>
              <a:t> </a:t>
            </a:r>
            <a:r>
              <a:rPr lang="en-MY" dirty="0" err="1" smtClean="0"/>
              <a:t>dan</a:t>
            </a:r>
            <a:r>
              <a:rPr lang="en-MY" dirty="0" smtClean="0"/>
              <a:t> </a:t>
            </a:r>
            <a:r>
              <a:rPr lang="en-MY" dirty="0" err="1" smtClean="0"/>
              <a:t>kajian</a:t>
            </a:r>
            <a:r>
              <a:rPr lang="en-MY" dirty="0" smtClean="0"/>
              <a:t> </a:t>
            </a:r>
            <a:r>
              <a:rPr lang="en-MY" dirty="0" err="1" smtClean="0"/>
              <a:t>kes</a:t>
            </a:r>
            <a:r>
              <a:rPr lang="en-MY" dirty="0" smtClean="0"/>
              <a:t> 1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4218" r="4916"/>
          <a:stretch/>
        </p:blipFill>
        <p:spPr>
          <a:xfrm>
            <a:off x="5060373" y="893617"/>
            <a:ext cx="6141027" cy="4483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4173" y="1704108"/>
            <a:ext cx="3387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smtClean="0"/>
              <a:t>Berdasarkan maklumat/statistik di sebelah, bincangkan dalam kumpulan </a:t>
            </a:r>
            <a:r>
              <a:rPr lang="en-MY" sz="2800" b="1" dirty="0" smtClean="0"/>
              <a:t>tiga (3)</a:t>
            </a:r>
            <a:r>
              <a:rPr lang="en-MY" sz="2800" dirty="0" smtClean="0"/>
              <a:t> langkah utama bagi menangani krisis kemanusiaan. 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80594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3" y="295366"/>
            <a:ext cx="5667546" cy="761910"/>
          </a:xfrm>
          <a:solidFill>
            <a:srgbClr val="FFC000"/>
          </a:solidFill>
        </p:spPr>
        <p:txBody>
          <a:bodyPr/>
          <a:lstStyle/>
          <a:p>
            <a:r>
              <a:rPr lang="en-MY" dirty="0" smtClean="0"/>
              <a:t>Senario dan kajian kes 2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09" y="295365"/>
            <a:ext cx="4765196" cy="4900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073" y="1745673"/>
            <a:ext cx="4935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smtClean="0"/>
              <a:t>Berdasarkan maklumat di sebelah bincangkan </a:t>
            </a:r>
            <a:r>
              <a:rPr lang="en-MY" sz="2800" b="1" dirty="0" smtClean="0"/>
              <a:t>empat (4)</a:t>
            </a:r>
            <a:r>
              <a:rPr lang="en-MY" sz="2800" dirty="0" smtClean="0"/>
              <a:t> cara bagi mengurus kesihatan mental dan emosi dalam kalangan remaja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333175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MY" dirty="0" smtClean="0"/>
              <a:t>Senario dan kajian kes 3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65" y="-72433"/>
            <a:ext cx="6580060" cy="6021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68505"/>
            <a:ext cx="45616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3200" dirty="0" smtClean="0"/>
          </a:p>
          <a:p>
            <a:r>
              <a:rPr lang="en-MY" sz="3200" dirty="0" smtClean="0"/>
              <a:t>Berdasarkan statistik di sebelah. Bincangkan </a:t>
            </a:r>
            <a:r>
              <a:rPr lang="en-MY" sz="3200" b="1" dirty="0" smtClean="0"/>
              <a:t>empat (4) </a:t>
            </a:r>
            <a:r>
              <a:rPr lang="en-MY" sz="3200" dirty="0" smtClean="0"/>
              <a:t>kepentingan daya intelek mahasiswa bagi menangani masalah pengangguran graduan di Malaysia.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24136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youtu.be/OL8hut5-xB4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youtu.be/OL8hut5-xB4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9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88" y="206686"/>
            <a:ext cx="4886326" cy="693427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en-US" dirty="0" smtClean="0"/>
              <a:t>HASIL PEMBELAJARAN</a:t>
            </a:r>
            <a:endParaRPr lang="en-US" dirty="0"/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=""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4" y="1693614"/>
            <a:ext cx="11901053" cy="4236131"/>
          </a:xfrm>
        </p:spPr>
        <p:txBody>
          <a:bodyPr>
            <a:noAutofit/>
          </a:bodyPr>
          <a:lstStyle/>
          <a:p>
            <a:r>
              <a:rPr lang="en-US" sz="3200" dirty="0" smtClean="0"/>
              <a:t>Di akhir tajuk ini pelajar akan dapat:</a:t>
            </a:r>
          </a:p>
          <a:p>
            <a:pPr marL="457200" indent="-457200">
              <a:buAutoNum type="arabicPeriod"/>
            </a:pPr>
            <a:r>
              <a:rPr lang="en-US" sz="3200" dirty="0" smtClean="0"/>
              <a:t>Menyenaraikan fakta-fakta utama tentang asal usul insan dan konsep-konsep yang mencirikan insan</a:t>
            </a:r>
            <a:endParaRPr lang="en-US" sz="3200" dirty="0"/>
          </a:p>
          <a:p>
            <a:pPr marL="457200" indent="-457200">
              <a:buAutoNum type="arabicPeriod"/>
            </a:pPr>
            <a:r>
              <a:rPr lang="en-US" sz="3200" dirty="0" err="1" smtClean="0"/>
              <a:t>Menjelaskan</a:t>
            </a:r>
            <a:r>
              <a:rPr lang="en-US" sz="3200" dirty="0" smtClean="0"/>
              <a:t> </a:t>
            </a:r>
            <a:r>
              <a:rPr lang="en-US" sz="3200" dirty="0" err="1" smtClean="0"/>
              <a:t>hakikat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sifat</a:t>
            </a:r>
            <a:r>
              <a:rPr lang="en-US" sz="3200" dirty="0" smtClean="0"/>
              <a:t> </a:t>
            </a:r>
            <a:r>
              <a:rPr lang="en-US" sz="3200" dirty="0" err="1" smtClean="0"/>
              <a:t>insan</a:t>
            </a:r>
            <a:r>
              <a:rPr lang="en-US" sz="3200" dirty="0" smtClean="0"/>
              <a:t> </a:t>
            </a:r>
            <a:r>
              <a:rPr lang="en-US" sz="3200" dirty="0" err="1" smtClean="0"/>
              <a:t>secara</a:t>
            </a:r>
            <a:r>
              <a:rPr lang="en-US" sz="3200" dirty="0" smtClean="0"/>
              <a:t> </a:t>
            </a:r>
            <a:r>
              <a:rPr lang="en-US" sz="3200" dirty="0" err="1" smtClean="0"/>
              <a:t>menyeluruh</a:t>
            </a:r>
            <a:r>
              <a:rPr lang="en-US" sz="3200" dirty="0" smtClean="0"/>
              <a:t> .</a:t>
            </a:r>
          </a:p>
          <a:p>
            <a:pPr marL="457200" indent="-457200">
              <a:buAutoNum type="arabicPeriod"/>
            </a:pPr>
            <a:r>
              <a:rPr lang="en-US" sz="3200" dirty="0" err="1" smtClean="0"/>
              <a:t>Menghuraikan</a:t>
            </a:r>
            <a:r>
              <a:rPr lang="en-US" sz="3200" dirty="0" smtClean="0"/>
              <a:t> </a:t>
            </a:r>
            <a:r>
              <a:rPr lang="en-US" sz="3200" dirty="0" err="1" smtClean="0"/>
              <a:t>konsep</a:t>
            </a:r>
            <a:r>
              <a:rPr lang="en-US" sz="3200" dirty="0" smtClean="0"/>
              <a:t> </a:t>
            </a:r>
            <a:r>
              <a:rPr lang="en-US" sz="3200" dirty="0" err="1" smtClean="0"/>
              <a:t>Insan</a:t>
            </a:r>
            <a:r>
              <a:rPr lang="en-US" sz="3200" dirty="0" smtClean="0"/>
              <a:t> Sejahtera </a:t>
            </a:r>
            <a:r>
              <a:rPr lang="en-US" sz="3200" dirty="0" err="1" smtClean="0"/>
              <a:t>melalui</a:t>
            </a:r>
            <a:r>
              <a:rPr lang="en-US" sz="3200" dirty="0" smtClean="0"/>
              <a:t> </a:t>
            </a:r>
            <a:r>
              <a:rPr lang="en-US" sz="3200" dirty="0" err="1" smtClean="0"/>
              <a:t>Falsafah</a:t>
            </a:r>
            <a:r>
              <a:rPr lang="en-US" sz="3200" dirty="0" smtClean="0"/>
              <a:t> </a:t>
            </a:r>
            <a:r>
              <a:rPr lang="en-US" sz="3200" dirty="0" err="1" smtClean="0"/>
              <a:t>Pendidikan</a:t>
            </a:r>
            <a:r>
              <a:rPr lang="en-US" sz="3200" dirty="0" smtClean="0"/>
              <a:t> </a:t>
            </a:r>
            <a:r>
              <a:rPr lang="en-US" sz="3200" dirty="0" err="1" smtClean="0"/>
              <a:t>Kebangsaan</a:t>
            </a:r>
            <a:r>
              <a:rPr lang="en-US" sz="3200" dirty="0" smtClean="0"/>
              <a:t> </a:t>
            </a:r>
            <a:r>
              <a:rPr lang="en-US" sz="3200" dirty="0" err="1" smtClean="0"/>
              <a:t>iaitu</a:t>
            </a:r>
            <a:r>
              <a:rPr lang="en-US" sz="3200" dirty="0" smtClean="0"/>
              <a:t> </a:t>
            </a:r>
            <a:r>
              <a:rPr lang="en-US" sz="3200" dirty="0" err="1" smtClean="0"/>
              <a:t>Jasmani</a:t>
            </a:r>
            <a:r>
              <a:rPr lang="en-US" sz="3200" dirty="0" smtClean="0"/>
              <a:t>, </a:t>
            </a:r>
            <a:r>
              <a:rPr lang="en-US" sz="3200" dirty="0" err="1"/>
              <a:t>E</a:t>
            </a:r>
            <a:r>
              <a:rPr lang="en-US" sz="3200" dirty="0" err="1" smtClean="0"/>
              <a:t>mosi</a:t>
            </a:r>
            <a:r>
              <a:rPr lang="en-US" sz="3200" dirty="0" smtClean="0"/>
              <a:t>, </a:t>
            </a:r>
            <a:r>
              <a:rPr lang="en-US" sz="3200" dirty="0" err="1" smtClean="0"/>
              <a:t>Rohani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Intelek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5696"/>
            <a:ext cx="9986962" cy="104923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ASAL USUL INSAN :PELBAGAI FAHAMAN DAN PENDEKATAN</a:t>
            </a:r>
            <a:endParaRPr lang="en-US" dirty="0"/>
          </a:p>
        </p:txBody>
      </p:sp>
      <p:pic>
        <p:nvPicPr>
          <p:cNvPr id="5" name="Graphic 4" descr="Man and Woman icon">
            <a:extLst>
              <a:ext uri="{FF2B5EF4-FFF2-40B4-BE49-F238E27FC236}">
                <a16:creationId xmlns=""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3742" y="216211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474932"/>
            <a:ext cx="6095999" cy="671150"/>
          </a:xfrm>
        </p:spPr>
        <p:txBody>
          <a:bodyPr>
            <a:noAutofit/>
          </a:bodyPr>
          <a:lstStyle/>
          <a:p>
            <a:pPr lvl="0"/>
            <a:r>
              <a:rPr lang="en-MY" sz="2400" dirty="0"/>
              <a:t>Kejadian manusia/insan menurut </a:t>
            </a:r>
            <a:r>
              <a:rPr lang="en-MY" sz="2400" dirty="0" smtClean="0"/>
              <a:t>al-</a:t>
            </a:r>
            <a:r>
              <a:rPr lang="en-MY" sz="2400" dirty="0"/>
              <a:t>Q</a:t>
            </a:r>
            <a:r>
              <a:rPr lang="en-MY" sz="2400" dirty="0" smtClean="0"/>
              <a:t>uran</a:t>
            </a:r>
            <a:endParaRPr lang="en-US" sz="2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9173" y="1684416"/>
            <a:ext cx="4958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MY" sz="2400" dirty="0" smtClean="0"/>
              <a:t>Kejadian manusia/insan menurut Barat  Teori evolusi yang diperkenalkan oleh Charles Darwin</a:t>
            </a:r>
            <a:endParaRPr lang="en-MY" sz="2400" dirty="0"/>
          </a:p>
        </p:txBody>
      </p:sp>
      <p:pic>
        <p:nvPicPr>
          <p:cNvPr id="4100" name="Picture 4" descr="Hasil gambar untuk KEJADIAN MANUS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8" y="3074505"/>
            <a:ext cx="5016699" cy="26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sil gambar untuk AYAT AL-QURAN TENTANG KEJADIAN MANUS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9"/>
          <a:stretch/>
        </p:blipFill>
        <p:spPr bwMode="auto">
          <a:xfrm>
            <a:off x="208585" y="2146081"/>
            <a:ext cx="6096000" cy="397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049" y="182074"/>
            <a:ext cx="7439889" cy="42807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MANUSIA ADALAH SEBAIK-BAIK KEJADIAN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34" y="347150"/>
            <a:ext cx="3231573" cy="345432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8" y="3489815"/>
            <a:ext cx="5023310" cy="2548154"/>
          </a:xfrm>
          <a:prstGeom prst="rect">
            <a:avLst/>
          </a:prstGeom>
        </p:spPr>
      </p:pic>
      <p:pic>
        <p:nvPicPr>
          <p:cNvPr id="18434" name="Picture 2" descr="Hasil gambar untuk peringkat proses kejadian manusia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5" y="610144"/>
            <a:ext cx="7673420" cy="54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83017809"/>
              </p:ext>
            </p:extLst>
          </p:nvPr>
        </p:nvGraphicFramePr>
        <p:xfrm>
          <a:off x="225287" y="1444487"/>
          <a:ext cx="11794435" cy="486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4156" y="304800"/>
            <a:ext cx="1008490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HAKIKAT DAN SIFAT INSAN DARI PERSPEKTIF ISLAM</a:t>
            </a:r>
            <a:endParaRPr lang="en-MY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4156" y="889575"/>
            <a:ext cx="111980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/>
              <a:t>Manusia adalah makhluk ciptaan </a:t>
            </a:r>
            <a:r>
              <a:rPr lang="en-US" sz="2800" dirty="0" smtClean="0"/>
              <a:t>Allah </a:t>
            </a:r>
            <a:r>
              <a:rPr lang="en-US" sz="2800" dirty="0" err="1" smtClean="0"/>
              <a:t>swt</a:t>
            </a:r>
            <a:r>
              <a:rPr lang="en-US" sz="2800" dirty="0" smtClean="0"/>
              <a:t> </a:t>
            </a:r>
            <a:r>
              <a:rPr lang="en-US" sz="2800" dirty="0"/>
              <a:t>yang diciptakan melalui 4 cara: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7612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55126" y="99356"/>
            <a:ext cx="10205776" cy="672170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HAKIKAT DAN SIFAT INSAN: FIZIKAL DAN MATERIAL</a:t>
            </a:r>
            <a:endParaRPr lang="en-MY" dirty="0"/>
          </a:p>
        </p:txBody>
      </p:sp>
      <p:sp>
        <p:nvSpPr>
          <p:cNvPr id="4" name="TextBox 3"/>
          <p:cNvSpPr txBox="1"/>
          <p:nvPr/>
        </p:nvSpPr>
        <p:spPr>
          <a:xfrm>
            <a:off x="191124" y="631899"/>
            <a:ext cx="6766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Dari aspek </a:t>
            </a:r>
            <a:r>
              <a:rPr lang="en-US" sz="2800" dirty="0" smtClean="0">
                <a:solidFill>
                  <a:srgbClr val="C00000"/>
                </a:solidFill>
              </a:rPr>
              <a:t>fizikal</a:t>
            </a:r>
            <a:r>
              <a:rPr lang="en-US" sz="2800" dirty="0" smtClean="0"/>
              <a:t> kejadian manusia adalah melalui proses tumbesaran dan perkembangan daripada lahir hingga dewasa.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Dalam setiap proses perkembangan ini, manusia mempunyai tugas dan tanggungjawab yang perlu dilaksanakan.</a:t>
            </a:r>
            <a:endParaRPr lang="en-MY" sz="2800" dirty="0"/>
          </a:p>
        </p:txBody>
      </p:sp>
      <p:pic>
        <p:nvPicPr>
          <p:cNvPr id="5122" name="Picture 2" descr="Hasil gambar untuk gambar kitaran hidup manus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12159" r="15711" b="16413"/>
          <a:stretch/>
        </p:blipFill>
        <p:spPr bwMode="auto">
          <a:xfrm>
            <a:off x="6958014" y="1380883"/>
            <a:ext cx="4863752" cy="46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asil gambar untuk gambar kitaran hidup manus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3644643"/>
            <a:ext cx="3624695" cy="233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20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38" y="603433"/>
            <a:ext cx="9610182" cy="601226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HAKIKAT DAN SIFAT INSAN: </a:t>
            </a:r>
            <a:r>
              <a:rPr lang="en-US" dirty="0" err="1" smtClean="0"/>
              <a:t>SPiRITUAL</a:t>
            </a:r>
            <a:r>
              <a:rPr lang="en-US" dirty="0" smtClean="0"/>
              <a:t> &amp; ROHANI</a:t>
            </a:r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138" y="1728788"/>
            <a:ext cx="570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Spiritual</a:t>
            </a:r>
            <a:r>
              <a:rPr lang="en-US" sz="2400" dirty="0" smtClean="0"/>
              <a:t> berasal dari </a:t>
            </a:r>
            <a:r>
              <a:rPr lang="en-US" sz="2400" dirty="0"/>
              <a:t>p</a:t>
            </a:r>
            <a:r>
              <a:rPr lang="en-US" sz="2400" dirty="0" smtClean="0"/>
              <a:t>erkataan Latin </a:t>
            </a:r>
            <a:r>
              <a:rPr lang="en-US" sz="2400" i="1" dirty="0" err="1" smtClean="0"/>
              <a:t>spiritus</a:t>
            </a:r>
            <a:r>
              <a:rPr lang="en-US" sz="2400" dirty="0" smtClean="0"/>
              <a:t> iaitu bernafas atau angin.</a:t>
            </a:r>
          </a:p>
          <a:p>
            <a:r>
              <a:rPr lang="en-US" sz="2400" dirty="0" smtClean="0"/>
              <a:t>Spiritual bermaksud segala sesuatu yang menjadi pusat /fokus dalam kehidupan manusia</a:t>
            </a:r>
          </a:p>
          <a:p>
            <a:endParaRPr lang="en-MY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90575" y="1564805"/>
            <a:ext cx="4248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Rohani </a:t>
            </a:r>
            <a:r>
              <a:rPr lang="en-US" sz="2400" dirty="0" smtClean="0"/>
              <a:t>bermaksud keyakinan dalam hubungannya dengan Yang Maha Kuasa dan Yang Maha Pencipta iaitu Allah </a:t>
            </a:r>
            <a:r>
              <a:rPr lang="en-US" sz="2400" dirty="0" err="1" smtClean="0"/>
              <a:t>swt</a:t>
            </a:r>
            <a:r>
              <a:rPr lang="en-US" sz="2400" dirty="0" smtClean="0"/>
              <a:t>.</a:t>
            </a:r>
            <a:endParaRPr lang="en-MY" sz="2400" dirty="0"/>
          </a:p>
        </p:txBody>
      </p:sp>
      <p:pic>
        <p:nvPicPr>
          <p:cNvPr id="8194" name="Picture 2" descr="Hasil gambar untuk manusia dari segi spiritua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3" t="35571" r="22619"/>
          <a:stretch/>
        </p:blipFill>
        <p:spPr bwMode="auto">
          <a:xfrm>
            <a:off x="10117320" y="3255948"/>
            <a:ext cx="2028825" cy="24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sil gambar untuk manusia dari segi spiritua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7"/>
          <a:stretch/>
        </p:blipFill>
        <p:spPr bwMode="auto">
          <a:xfrm>
            <a:off x="3008070" y="3494611"/>
            <a:ext cx="2142105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asil gambar untuk manusia dari segi spiritua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t="11134" r="24356" b="51322"/>
          <a:stretch/>
        </p:blipFill>
        <p:spPr bwMode="auto">
          <a:xfrm>
            <a:off x="7519925" y="3255948"/>
            <a:ext cx="2597395" cy="25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asil gambar untuk rumah ibada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t="50549" r="3200" b="11276"/>
          <a:stretch/>
        </p:blipFill>
        <p:spPr bwMode="auto">
          <a:xfrm>
            <a:off x="271463" y="3557590"/>
            <a:ext cx="2657320" cy="26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5708737" y="4222881"/>
            <a:ext cx="1171575" cy="656446"/>
          </a:xfrm>
          <a:prstGeom prst="leftRightArrow">
            <a:avLst/>
          </a:prstGeom>
          <a:solidFill>
            <a:srgbClr val="B71E4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TF66921596_My invention presentation_AAS_v5" id="{87E5ADC5-22B1-48B6-A377-CC62C9F76903}" vid="{35D6D025-A430-4CAD-B81F-81678F6B39C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1DB373-C1A1-4924-9AF2-F04368201509}">
  <ds:schemaRefs>
    <ds:schemaRef ds:uri="http://purl.org/dc/elements/1.1/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 invention presentation</Template>
  <TotalTime>0</TotalTime>
  <Words>787</Words>
  <Application>Microsoft Office PowerPoint</Application>
  <PresentationFormat>Custom</PresentationFormat>
  <Paragraphs>107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Gallery</vt:lpstr>
      <vt:lpstr>1_Office Theme</vt:lpstr>
      <vt:lpstr>Facet</vt:lpstr>
      <vt:lpstr>ASAL USUL INSAN  (PSIKOLOGI &amp; SOSIOLOGI)</vt:lpstr>
      <vt:lpstr>PowerPoint Presentation</vt:lpstr>
      <vt:lpstr>VIDEO </vt:lpstr>
      <vt:lpstr>HASIL PEMBELAJARAN</vt:lpstr>
      <vt:lpstr>ASAL USUL INSAN :PELBAGAI FAHAMAN DAN PENDEKATAN</vt:lpstr>
      <vt:lpstr>MANUSIA ADALAH SEBAIK-BAIK KEJADIAN</vt:lpstr>
      <vt:lpstr>PowerPoint Presentation</vt:lpstr>
      <vt:lpstr>HAKIKAT DAN SIFAT INSAN: FIZIKAL DAN MATERIAL</vt:lpstr>
      <vt:lpstr>HAKIKAT DAN SIFAT INSAN: SPiRITUAL &amp; ROHANI</vt:lpstr>
      <vt:lpstr>Potensi-potensi insan dalam Falsafah pendidikan   kebangsaan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Falsafah pendidikan kebangsaan membentuk Potensi-potensi insan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Faham insan sejahtera dalam krisis kemanusiaan </vt:lpstr>
      <vt:lpstr>Krisis kemanusiaan</vt:lpstr>
      <vt:lpstr>PowerPoint Presentation</vt:lpstr>
      <vt:lpstr>Kesimpulan</vt:lpstr>
      <vt:lpstr>PowerPoint Presentation</vt:lpstr>
      <vt:lpstr>Senario dan kajian kes 1</vt:lpstr>
      <vt:lpstr>Senario dan kajian kes 2</vt:lpstr>
      <vt:lpstr>Senario dan kajian kes 3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2020-02-03T06:37:33Z</dcterms:created>
  <dcterms:modified xsi:type="dcterms:W3CDTF">2020-03-16T04:21:08Z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